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6" r:id="rId2"/>
  </p:sldMasterIdLst>
  <p:notesMasterIdLst>
    <p:notesMasterId r:id="rId19"/>
  </p:notesMasterIdLst>
  <p:handoutMasterIdLst>
    <p:handoutMasterId r:id="rId20"/>
  </p:handoutMasterIdLst>
  <p:sldIdLst>
    <p:sldId id="270" r:id="rId3"/>
    <p:sldId id="405" r:id="rId4"/>
    <p:sldId id="391" r:id="rId5"/>
    <p:sldId id="390" r:id="rId6"/>
    <p:sldId id="414" r:id="rId7"/>
    <p:sldId id="406" r:id="rId8"/>
    <p:sldId id="407" r:id="rId9"/>
    <p:sldId id="410" r:id="rId10"/>
    <p:sldId id="411" r:id="rId11"/>
    <p:sldId id="412" r:id="rId12"/>
    <p:sldId id="395" r:id="rId13"/>
    <p:sldId id="408" r:id="rId14"/>
    <p:sldId id="409" r:id="rId15"/>
    <p:sldId id="413" r:id="rId16"/>
    <p:sldId id="401" r:id="rId17"/>
    <p:sldId id="404" r:id="rId18"/>
  </p:sldIdLst>
  <p:sldSz cx="12192000" cy="6858000"/>
  <p:notesSz cx="7010400" cy="92964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947" userDrawn="1">
          <p15:clr>
            <a:srgbClr val="A4A3A4"/>
          </p15:clr>
        </p15:guide>
        <p15:guide id="3" orient="horz" pos="461" userDrawn="1">
          <p15:clr>
            <a:srgbClr val="A4A3A4"/>
          </p15:clr>
        </p15:guide>
        <p15:guide id="4" orient="horz" pos="347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7441" userDrawn="1">
          <p15:clr>
            <a:srgbClr val="A4A3A4"/>
          </p15:clr>
        </p15:guide>
        <p15:guide id="7" pos="3984" userDrawn="1">
          <p15:clr>
            <a:srgbClr val="A4A3A4"/>
          </p15:clr>
        </p15:guide>
        <p15:guide id="8" pos="287" userDrawn="1">
          <p15:clr>
            <a:srgbClr val="A4A3A4"/>
          </p15:clr>
        </p15:guide>
        <p15:guide id="9" pos="2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eishman-Hillard" initials="F" lastIdx="11" clrIdx="0"/>
  <p:cmAuthor id="1" name="Mashm10020" initials="MM" lastIdx="1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600"/>
    <a:srgbClr val="FF5050"/>
    <a:srgbClr val="CD4125"/>
    <a:srgbClr val="E43C0E"/>
    <a:srgbClr val="6BA539"/>
    <a:srgbClr val="8A2ADA"/>
    <a:srgbClr val="FEFE0E"/>
    <a:srgbClr val="CC38B7"/>
    <a:srgbClr val="FDB515"/>
    <a:srgbClr val="C60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9" autoAdjust="0"/>
    <p:restoredTop sz="85650" autoAdjust="0"/>
  </p:normalViewPr>
  <p:slideViewPr>
    <p:cSldViewPr snapToGrid="0" snapToObjects="1" showGuides="1">
      <p:cViewPr varScale="1">
        <p:scale>
          <a:sx n="62" d="100"/>
          <a:sy n="62" d="100"/>
        </p:scale>
        <p:origin x="1200" y="66"/>
      </p:cViewPr>
      <p:guideLst>
        <p:guide orient="horz" pos="2160"/>
        <p:guide orient="horz" pos="947"/>
        <p:guide orient="horz" pos="461"/>
        <p:guide orient="horz" pos="347"/>
        <p:guide pos="3840"/>
        <p:guide pos="7441"/>
        <p:guide pos="3984"/>
        <p:guide pos="287"/>
        <p:guide pos="2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9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9446A4-ED03-C04B-9A78-8D2D4F7A3082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CB877C-1B60-6D47-ADDA-07DCB90FE0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565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01538A-CC32-AB49-9B05-96BAF4577D67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E150B7-9065-2643-A249-74318BBDE9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91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0B7-9065-2643-A249-74318BBDE96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64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0B7-9065-2643-A249-74318BBDE96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11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0B7-9065-2643-A249-74318BBDE96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70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0B7-9065-2643-A249-74318BBDE96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0B7-9065-2643-A249-74318BBDE96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4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726" y="738002"/>
            <a:ext cx="5876612" cy="341242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4800"/>
              </a:lnSpc>
              <a:defRPr sz="480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1726" y="4305000"/>
            <a:ext cx="5876611" cy="24743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173086" indent="-173086" algn="l"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381105" indent="-208020" algn="l">
              <a:buFont typeface="Lucida Grande"/>
              <a:buChar char="-"/>
              <a:defRPr sz="1600">
                <a:solidFill>
                  <a:schemeClr val="tx1"/>
                </a:solidFill>
              </a:defRPr>
            </a:lvl3pPr>
            <a:lvl4pPr marL="137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8" y="5730501"/>
            <a:ext cx="2552957" cy="101540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1726" y="4913994"/>
            <a:ext cx="1084174" cy="252639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DD.MM.YY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1726" y="4558023"/>
            <a:ext cx="5876612" cy="247430"/>
          </a:xfrm>
        </p:spPr>
        <p:txBody>
          <a:bodyPr/>
          <a:lstStyle>
            <a:lvl1pPr marL="0" marR="0" indent="0" algn="l" defTabSz="4573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3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55854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69" y="3010548"/>
            <a:ext cx="2552957" cy="101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3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A -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"/>
            <a:ext cx="12191992" cy="7997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215" y="1055759"/>
            <a:ext cx="11432976" cy="5040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3370" y="251211"/>
            <a:ext cx="9982679" cy="389723"/>
          </a:xfrm>
        </p:spPr>
        <p:txBody>
          <a:bodyPr/>
          <a:lstStyle>
            <a:lvl1pPr>
              <a:defRPr sz="2401" cap="all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1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726" y="738002"/>
            <a:ext cx="5876612" cy="341242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4800"/>
              </a:lnSpc>
              <a:defRPr sz="480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1726" y="4305000"/>
            <a:ext cx="5876611" cy="24743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173086" indent="-173086" algn="l"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381105" indent="-208020" algn="l">
              <a:buFont typeface="Lucida Grande"/>
              <a:buChar char="-"/>
              <a:defRPr sz="1600">
                <a:solidFill>
                  <a:schemeClr val="tx1"/>
                </a:solidFill>
              </a:defRPr>
            </a:lvl3pPr>
            <a:lvl4pPr marL="137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8" y="5730501"/>
            <a:ext cx="2552957" cy="101540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1726" y="4913994"/>
            <a:ext cx="1084174" cy="252639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DD.MM.YY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1726" y="4558023"/>
            <a:ext cx="5876612" cy="247430"/>
          </a:xfrm>
        </p:spPr>
        <p:txBody>
          <a:bodyPr/>
          <a:lstStyle>
            <a:lvl1pPr marL="0" marR="0" indent="0" algn="l" defTabSz="4573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3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536022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ubtitle Slid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97" y="3620322"/>
            <a:ext cx="6951760" cy="1222513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3200" cap="all">
                <a:solidFill>
                  <a:schemeClr val="accent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96" y="4813770"/>
            <a:ext cx="6951760" cy="1077646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400" b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3086" indent="-173086" algn="l">
              <a:buClr>
                <a:schemeClr val="bg1"/>
              </a:buClr>
              <a:buFont typeface="Arial"/>
              <a:buChar char="•"/>
              <a:defRPr sz="1600">
                <a:solidFill>
                  <a:srgbClr val="FFFFFF"/>
                </a:solidFill>
              </a:defRPr>
            </a:lvl2pPr>
            <a:lvl3pPr marL="381105" indent="-208020" algn="l">
              <a:buClr>
                <a:schemeClr val="bg1"/>
              </a:buClr>
              <a:buFont typeface="Lucida Grande"/>
              <a:buChar char="-"/>
              <a:defRPr sz="1600">
                <a:solidFill>
                  <a:srgbClr val="FFFFFF"/>
                </a:solidFill>
              </a:defRPr>
            </a:lvl3pPr>
            <a:lvl4pPr marL="137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7" y="6480898"/>
            <a:ext cx="945555" cy="37608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7609" y="6569555"/>
            <a:ext cx="312152" cy="1968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F929F5BF-7444-F347-ABD3-AFE4EE86D3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92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9F5BF-7444-F347-ABD3-AFE4EE86D3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3370" y="251211"/>
            <a:ext cx="9982679" cy="389723"/>
          </a:xfrm>
        </p:spPr>
        <p:txBody>
          <a:bodyPr/>
          <a:lstStyle>
            <a:lvl1pPr>
              <a:defRPr sz="2401" cap="all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8215" y="1055759"/>
            <a:ext cx="5824806" cy="5040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546884" y="1055759"/>
            <a:ext cx="5645116" cy="5040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7330440" y="6569555"/>
            <a:ext cx="4114800" cy="196847"/>
          </a:xfrm>
          <a:prstGeom prst="rect">
            <a:avLst/>
          </a:prstGeom>
        </p:spPr>
        <p:txBody>
          <a:bodyPr anchor="ctr"/>
          <a:lstStyle>
            <a:lvl1pPr algn="r">
              <a:defRPr sz="900" b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90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215" y="1175657"/>
            <a:ext cx="11432976" cy="4920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F5BF-7444-F347-ABD3-AFE4EE86D3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3370" y="678709"/>
            <a:ext cx="9982679" cy="288577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 marL="157207" indent="-157207">
              <a:spcBef>
                <a:spcPts val="100"/>
              </a:spcBef>
              <a:buNone/>
              <a:defRPr sz="1701"/>
            </a:lvl2pPr>
            <a:lvl3pPr>
              <a:defRPr sz="1801"/>
            </a:lvl3pPr>
            <a:lvl4pPr>
              <a:defRPr sz="1801"/>
            </a:lvl4pPr>
            <a:lvl5pPr>
              <a:defRPr sz="180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3370" y="251211"/>
            <a:ext cx="9982679" cy="389723"/>
          </a:xfrm>
        </p:spPr>
        <p:txBody>
          <a:bodyPr/>
          <a:lstStyle>
            <a:lvl1pPr>
              <a:defRPr sz="2401" cap="all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30440" y="6569555"/>
            <a:ext cx="4114800" cy="196847"/>
          </a:xfrm>
          <a:prstGeom prst="rect">
            <a:avLst/>
          </a:prstGeom>
        </p:spPr>
        <p:txBody>
          <a:bodyPr anchor="ctr"/>
          <a:lstStyle>
            <a:lvl1pPr algn="r">
              <a:defRPr sz="900" b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60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F5BF-7444-F347-ABD3-AFE4EE86D3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3370" y="678709"/>
            <a:ext cx="9982679" cy="288577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 marL="157207" indent="-157207">
              <a:spcBef>
                <a:spcPts val="100"/>
              </a:spcBef>
              <a:buNone/>
              <a:defRPr sz="1701"/>
            </a:lvl2pPr>
            <a:lvl3pPr>
              <a:defRPr sz="1801"/>
            </a:lvl3pPr>
            <a:lvl4pPr>
              <a:defRPr sz="1801"/>
            </a:lvl4pPr>
            <a:lvl5pPr>
              <a:defRPr sz="180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3370" y="251211"/>
            <a:ext cx="9982679" cy="389723"/>
          </a:xfrm>
        </p:spPr>
        <p:txBody>
          <a:bodyPr/>
          <a:lstStyle>
            <a:lvl1pPr>
              <a:defRPr sz="2401" cap="all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8215" y="1789533"/>
            <a:ext cx="5477539" cy="4297523"/>
          </a:xfrm>
        </p:spPr>
        <p:txBody>
          <a:bodyPr/>
          <a:lstStyle>
            <a:lvl1pPr>
              <a:spcBef>
                <a:spcPts val="4101"/>
              </a:spcBef>
              <a:defRPr sz="2001"/>
            </a:lvl1pPr>
            <a:lvl2pPr marL="188966" indent="-188966">
              <a:spcBef>
                <a:spcPts val="300"/>
              </a:spcBef>
              <a:tabLst/>
              <a:defRPr sz="1801"/>
            </a:lvl2pPr>
            <a:lvl3pPr marL="393809" indent="-196904">
              <a:defRPr sz="1701"/>
            </a:lvl3pPr>
            <a:lvl4pPr marL="581184" indent="-171497">
              <a:defRPr/>
            </a:lvl4pPr>
            <a:lvl5pPr marL="778089" indent="-19690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343653" y="1789533"/>
            <a:ext cx="5468839" cy="4297523"/>
          </a:xfrm>
        </p:spPr>
        <p:txBody>
          <a:bodyPr/>
          <a:lstStyle>
            <a:lvl1pPr>
              <a:spcBef>
                <a:spcPts val="4101"/>
              </a:spcBef>
              <a:defRPr sz="2001"/>
            </a:lvl1pPr>
            <a:lvl2pPr marL="188966" indent="-188966">
              <a:spcBef>
                <a:spcPts val="300"/>
              </a:spcBef>
              <a:defRPr sz="1801"/>
            </a:lvl2pPr>
            <a:lvl3pPr marL="393809" indent="-196904">
              <a:defRPr sz="1701"/>
            </a:lvl3pPr>
            <a:lvl4pPr marL="581184" indent="-171497">
              <a:defRPr/>
            </a:lvl4pPr>
            <a:lvl5pPr marL="778089" indent="-19690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82689" y="1210257"/>
            <a:ext cx="5483065" cy="508819"/>
          </a:xfrm>
          <a:noFill/>
        </p:spPr>
        <p:txBody>
          <a:bodyPr anchor="b" anchorCtr="0"/>
          <a:lstStyle>
            <a:lvl1pPr>
              <a:lnSpc>
                <a:spcPct val="92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j-lt"/>
                <a:cs typeface="Arial Blac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324661" y="1210257"/>
            <a:ext cx="5483065" cy="508819"/>
          </a:xfrm>
          <a:noFill/>
        </p:spPr>
        <p:txBody>
          <a:bodyPr anchor="b" anchorCtr="0"/>
          <a:lstStyle>
            <a:lvl1pPr>
              <a:lnSpc>
                <a:spcPct val="92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j-lt"/>
                <a:cs typeface="Arial Blac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30440" y="6569555"/>
            <a:ext cx="4114800" cy="196847"/>
          </a:xfrm>
          <a:prstGeom prst="rect">
            <a:avLst/>
          </a:prstGeom>
        </p:spPr>
        <p:txBody>
          <a:bodyPr anchor="ctr"/>
          <a:lstStyle>
            <a:lvl1pPr algn="r">
              <a:defRPr sz="900" b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19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9F5BF-7444-F347-ABD3-AFE4EE86D3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3370" y="251211"/>
            <a:ext cx="5829651" cy="389723"/>
          </a:xfrm>
        </p:spPr>
        <p:txBody>
          <a:bodyPr/>
          <a:lstStyle>
            <a:lvl1pPr>
              <a:defRPr sz="2401" b="0" cap="all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546884" y="251212"/>
            <a:ext cx="5645116" cy="58447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88938" y="3190487"/>
            <a:ext cx="5824537" cy="475185"/>
          </a:xfrm>
        </p:spPr>
        <p:txBody>
          <a:bodyPr/>
          <a:lstStyle>
            <a:lvl1pPr>
              <a:defRPr sz="240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88215" y="748267"/>
            <a:ext cx="5824806" cy="2329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7"/>
          </p:nvPr>
        </p:nvSpPr>
        <p:spPr>
          <a:xfrm>
            <a:off x="388215" y="3766333"/>
            <a:ext cx="5824806" cy="2329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7330440" y="6569555"/>
            <a:ext cx="4114800" cy="196847"/>
          </a:xfrm>
          <a:prstGeom prst="rect">
            <a:avLst/>
          </a:prstGeom>
        </p:spPr>
        <p:txBody>
          <a:bodyPr anchor="ctr"/>
          <a:lstStyle>
            <a:lvl1pPr algn="r">
              <a:defRPr sz="900" b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64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Da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9F5BF-7444-F347-ABD3-AFE4EE86D3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8215" y="604157"/>
            <a:ext cx="11432976" cy="5491844"/>
          </a:xfr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330440" y="6569555"/>
            <a:ext cx="4114800" cy="196847"/>
          </a:xfrm>
          <a:prstGeom prst="rect">
            <a:avLst/>
          </a:prstGeom>
        </p:spPr>
        <p:txBody>
          <a:bodyPr anchor="ctr"/>
          <a:lstStyle>
            <a:lvl1pPr algn="r">
              <a:defRPr sz="900" b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19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9F5BF-7444-F347-ABD3-AFE4EE86D3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330440" y="6569555"/>
            <a:ext cx="4114800" cy="196847"/>
          </a:xfrm>
          <a:prstGeom prst="rect">
            <a:avLst/>
          </a:prstGeom>
        </p:spPr>
        <p:txBody>
          <a:bodyPr anchor="ctr"/>
          <a:lstStyle>
            <a:lvl1pPr algn="r">
              <a:defRPr sz="900" b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8215" y="604157"/>
            <a:ext cx="11432976" cy="5491844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8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ubtitle Slid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97" y="3620322"/>
            <a:ext cx="6951760" cy="1222513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3200" cap="all">
                <a:solidFill>
                  <a:schemeClr val="accent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96" y="4813770"/>
            <a:ext cx="6951760" cy="1077646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400" b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3086" indent="-173086" algn="l">
              <a:buClr>
                <a:schemeClr val="bg1"/>
              </a:buClr>
              <a:buFont typeface="Arial"/>
              <a:buChar char="•"/>
              <a:defRPr sz="1600">
                <a:solidFill>
                  <a:srgbClr val="FFFFFF"/>
                </a:solidFill>
              </a:defRPr>
            </a:lvl2pPr>
            <a:lvl3pPr marL="381105" indent="-208020" algn="l">
              <a:buClr>
                <a:schemeClr val="bg1"/>
              </a:buClr>
              <a:buFont typeface="Lucida Grande"/>
              <a:buChar char="-"/>
              <a:defRPr sz="1600">
                <a:solidFill>
                  <a:srgbClr val="FFFFFF"/>
                </a:solidFill>
              </a:defRPr>
            </a:lvl3pPr>
            <a:lvl4pPr marL="137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7" y="6480898"/>
            <a:ext cx="945555" cy="37608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7609" y="6569555"/>
            <a:ext cx="312152" cy="1968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F929F5BF-7444-F347-ABD3-AFE4EE86D3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32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084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69" y="3010548"/>
            <a:ext cx="2552957" cy="101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1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A -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"/>
            <a:ext cx="12191992" cy="7997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215" y="1055759"/>
            <a:ext cx="11432976" cy="5040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3370" y="251211"/>
            <a:ext cx="9982679" cy="389723"/>
          </a:xfrm>
        </p:spPr>
        <p:txBody>
          <a:bodyPr/>
          <a:lstStyle>
            <a:lvl1pPr>
              <a:defRPr sz="2401" cap="all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07609" y="6569555"/>
            <a:ext cx="312152" cy="196847"/>
          </a:xfrm>
        </p:spPr>
        <p:txBody>
          <a:bodyPr/>
          <a:lstStyle/>
          <a:p>
            <a:fld id="{F929F5BF-7444-F347-ABD3-AFE4EE86D3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19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A - 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"/>
            <a:ext cx="12191992" cy="79978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3370" y="251211"/>
            <a:ext cx="9982679" cy="389723"/>
          </a:xfrm>
        </p:spPr>
        <p:txBody>
          <a:bodyPr/>
          <a:lstStyle>
            <a:lvl1pPr>
              <a:defRPr sz="2401" cap="all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88215" y="1657351"/>
            <a:ext cx="5477539" cy="4429706"/>
          </a:xfrm>
        </p:spPr>
        <p:txBody>
          <a:bodyPr/>
          <a:lstStyle>
            <a:lvl1pPr>
              <a:spcBef>
                <a:spcPts val="4101"/>
              </a:spcBef>
              <a:defRPr sz="2001"/>
            </a:lvl1pPr>
            <a:lvl2pPr marL="188966" indent="-188966">
              <a:spcBef>
                <a:spcPts val="300"/>
              </a:spcBef>
              <a:tabLst/>
              <a:defRPr sz="1801"/>
            </a:lvl2pPr>
            <a:lvl3pPr marL="393809" indent="-196904">
              <a:defRPr sz="1701"/>
            </a:lvl3pPr>
            <a:lvl4pPr marL="581184" indent="-171497">
              <a:defRPr/>
            </a:lvl4pPr>
            <a:lvl5pPr marL="778089" indent="-19690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4"/>
          </p:nvPr>
        </p:nvSpPr>
        <p:spPr>
          <a:xfrm>
            <a:off x="6343653" y="1657351"/>
            <a:ext cx="5468839" cy="4429706"/>
          </a:xfrm>
        </p:spPr>
        <p:txBody>
          <a:bodyPr/>
          <a:lstStyle>
            <a:lvl1pPr>
              <a:spcBef>
                <a:spcPts val="4101"/>
              </a:spcBef>
              <a:defRPr sz="2001"/>
            </a:lvl1pPr>
            <a:lvl2pPr marL="188966" indent="-188966">
              <a:spcBef>
                <a:spcPts val="300"/>
              </a:spcBef>
              <a:defRPr sz="1801"/>
            </a:lvl2pPr>
            <a:lvl3pPr marL="393809" indent="-196904">
              <a:defRPr sz="1701"/>
            </a:lvl3pPr>
            <a:lvl4pPr marL="581184" indent="-171497">
              <a:defRPr/>
            </a:lvl4pPr>
            <a:lvl5pPr marL="778089" indent="-19690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82689" y="1006150"/>
            <a:ext cx="5483065" cy="508819"/>
          </a:xfrm>
          <a:noFill/>
        </p:spPr>
        <p:txBody>
          <a:bodyPr anchor="b" anchorCtr="0"/>
          <a:lstStyle>
            <a:lvl1pPr>
              <a:lnSpc>
                <a:spcPct val="92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j-lt"/>
                <a:cs typeface="Arial Blac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324661" y="1006150"/>
            <a:ext cx="5483065" cy="508819"/>
          </a:xfrm>
          <a:noFill/>
        </p:spPr>
        <p:txBody>
          <a:bodyPr anchor="b" anchorCtr="0"/>
          <a:lstStyle>
            <a:lvl1pPr>
              <a:lnSpc>
                <a:spcPct val="92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j-lt"/>
                <a:cs typeface="Arial Blac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081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A - 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"/>
            <a:ext cx="12191992" cy="79978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3370" y="251211"/>
            <a:ext cx="9982679" cy="389723"/>
          </a:xfrm>
        </p:spPr>
        <p:txBody>
          <a:bodyPr/>
          <a:lstStyle>
            <a:lvl1pPr>
              <a:defRPr sz="2401" cap="all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215" y="1055759"/>
            <a:ext cx="5824806" cy="5040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546884" y="1055759"/>
            <a:ext cx="5645116" cy="5040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98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9F5BF-7444-F347-ABD3-AFE4EE86D3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3370" y="251211"/>
            <a:ext cx="9982679" cy="389723"/>
          </a:xfrm>
        </p:spPr>
        <p:txBody>
          <a:bodyPr/>
          <a:lstStyle>
            <a:lvl1pPr>
              <a:defRPr sz="2401" cap="all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8215" y="1055759"/>
            <a:ext cx="5824806" cy="5040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546884" y="1055759"/>
            <a:ext cx="5645116" cy="5040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7330440" y="6569555"/>
            <a:ext cx="4114800" cy="196847"/>
          </a:xfrm>
          <a:prstGeom prst="rect">
            <a:avLst/>
          </a:prstGeom>
        </p:spPr>
        <p:txBody>
          <a:bodyPr anchor="ctr"/>
          <a:lstStyle>
            <a:lvl1pPr algn="r">
              <a:defRPr sz="900" b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1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215" y="1175657"/>
            <a:ext cx="11432976" cy="4920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F5BF-7444-F347-ABD3-AFE4EE86D3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3370" y="678709"/>
            <a:ext cx="9982679" cy="288577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 marL="157207" indent="-157207">
              <a:spcBef>
                <a:spcPts val="100"/>
              </a:spcBef>
              <a:buNone/>
              <a:defRPr sz="1701"/>
            </a:lvl2pPr>
            <a:lvl3pPr>
              <a:defRPr sz="1801"/>
            </a:lvl3pPr>
            <a:lvl4pPr>
              <a:defRPr sz="1801"/>
            </a:lvl4pPr>
            <a:lvl5pPr>
              <a:defRPr sz="180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3370" y="251211"/>
            <a:ext cx="9982679" cy="389723"/>
          </a:xfrm>
        </p:spPr>
        <p:txBody>
          <a:bodyPr/>
          <a:lstStyle>
            <a:lvl1pPr>
              <a:defRPr sz="2401" cap="all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30440" y="6569555"/>
            <a:ext cx="4114800" cy="196847"/>
          </a:xfrm>
          <a:prstGeom prst="rect">
            <a:avLst/>
          </a:prstGeom>
        </p:spPr>
        <p:txBody>
          <a:bodyPr anchor="ctr"/>
          <a:lstStyle>
            <a:lvl1pPr algn="r">
              <a:defRPr sz="900" b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3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F5BF-7444-F347-ABD3-AFE4EE86D3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3370" y="678709"/>
            <a:ext cx="9982679" cy="288577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 marL="157207" indent="-157207">
              <a:spcBef>
                <a:spcPts val="100"/>
              </a:spcBef>
              <a:buNone/>
              <a:defRPr sz="1701"/>
            </a:lvl2pPr>
            <a:lvl3pPr>
              <a:defRPr sz="1801"/>
            </a:lvl3pPr>
            <a:lvl4pPr>
              <a:defRPr sz="1801"/>
            </a:lvl4pPr>
            <a:lvl5pPr>
              <a:defRPr sz="180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3370" y="251211"/>
            <a:ext cx="9982679" cy="389723"/>
          </a:xfrm>
        </p:spPr>
        <p:txBody>
          <a:bodyPr/>
          <a:lstStyle>
            <a:lvl1pPr>
              <a:defRPr sz="2401" cap="all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8215" y="1789533"/>
            <a:ext cx="5477539" cy="4297523"/>
          </a:xfrm>
        </p:spPr>
        <p:txBody>
          <a:bodyPr/>
          <a:lstStyle>
            <a:lvl1pPr>
              <a:spcBef>
                <a:spcPts val="4101"/>
              </a:spcBef>
              <a:defRPr sz="2001"/>
            </a:lvl1pPr>
            <a:lvl2pPr marL="188966" indent="-188966">
              <a:spcBef>
                <a:spcPts val="300"/>
              </a:spcBef>
              <a:tabLst/>
              <a:defRPr sz="1801"/>
            </a:lvl2pPr>
            <a:lvl3pPr marL="393809" indent="-196904">
              <a:defRPr sz="1701"/>
            </a:lvl3pPr>
            <a:lvl4pPr marL="581184" indent="-171497">
              <a:defRPr/>
            </a:lvl4pPr>
            <a:lvl5pPr marL="778089" indent="-19690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343653" y="1789533"/>
            <a:ext cx="5468839" cy="4297523"/>
          </a:xfrm>
        </p:spPr>
        <p:txBody>
          <a:bodyPr/>
          <a:lstStyle>
            <a:lvl1pPr>
              <a:spcBef>
                <a:spcPts val="4101"/>
              </a:spcBef>
              <a:defRPr sz="2001"/>
            </a:lvl1pPr>
            <a:lvl2pPr marL="188966" indent="-188966">
              <a:spcBef>
                <a:spcPts val="300"/>
              </a:spcBef>
              <a:defRPr sz="1801"/>
            </a:lvl2pPr>
            <a:lvl3pPr marL="393809" indent="-196904">
              <a:defRPr sz="1701"/>
            </a:lvl3pPr>
            <a:lvl4pPr marL="581184" indent="-171497">
              <a:defRPr/>
            </a:lvl4pPr>
            <a:lvl5pPr marL="778089" indent="-19690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82689" y="1210257"/>
            <a:ext cx="5483065" cy="508819"/>
          </a:xfrm>
          <a:noFill/>
        </p:spPr>
        <p:txBody>
          <a:bodyPr anchor="b" anchorCtr="0"/>
          <a:lstStyle>
            <a:lvl1pPr>
              <a:lnSpc>
                <a:spcPct val="92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j-lt"/>
                <a:cs typeface="Arial Blac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324661" y="1210257"/>
            <a:ext cx="5483065" cy="508819"/>
          </a:xfrm>
          <a:noFill/>
        </p:spPr>
        <p:txBody>
          <a:bodyPr anchor="b" anchorCtr="0"/>
          <a:lstStyle>
            <a:lvl1pPr>
              <a:lnSpc>
                <a:spcPct val="92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j-lt"/>
                <a:cs typeface="Arial Blac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30440" y="6569555"/>
            <a:ext cx="4114800" cy="196847"/>
          </a:xfrm>
          <a:prstGeom prst="rect">
            <a:avLst/>
          </a:prstGeom>
        </p:spPr>
        <p:txBody>
          <a:bodyPr anchor="ctr"/>
          <a:lstStyle>
            <a:lvl1pPr algn="r">
              <a:defRPr sz="900" b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14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9F5BF-7444-F347-ABD3-AFE4EE86D3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3370" y="251211"/>
            <a:ext cx="5829651" cy="389723"/>
          </a:xfrm>
        </p:spPr>
        <p:txBody>
          <a:bodyPr/>
          <a:lstStyle>
            <a:lvl1pPr>
              <a:defRPr sz="2401" b="0" cap="all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546884" y="251212"/>
            <a:ext cx="5645116" cy="58447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88938" y="3190487"/>
            <a:ext cx="5824537" cy="475185"/>
          </a:xfrm>
        </p:spPr>
        <p:txBody>
          <a:bodyPr/>
          <a:lstStyle>
            <a:lvl1pPr>
              <a:defRPr sz="240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88215" y="748267"/>
            <a:ext cx="5824806" cy="2329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7"/>
          </p:nvPr>
        </p:nvSpPr>
        <p:spPr>
          <a:xfrm>
            <a:off x="388215" y="3766333"/>
            <a:ext cx="5824806" cy="2329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7330440" y="6569555"/>
            <a:ext cx="4114800" cy="196847"/>
          </a:xfrm>
          <a:prstGeom prst="rect">
            <a:avLst/>
          </a:prstGeom>
        </p:spPr>
        <p:txBody>
          <a:bodyPr anchor="ctr"/>
          <a:lstStyle>
            <a:lvl1pPr algn="r">
              <a:defRPr sz="900" b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3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Da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9F5BF-7444-F347-ABD3-AFE4EE86D3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8215" y="604157"/>
            <a:ext cx="11432976" cy="5491844"/>
          </a:xfr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330440" y="6569555"/>
            <a:ext cx="4114800" cy="196847"/>
          </a:xfrm>
          <a:prstGeom prst="rect">
            <a:avLst/>
          </a:prstGeom>
        </p:spPr>
        <p:txBody>
          <a:bodyPr anchor="ctr"/>
          <a:lstStyle>
            <a:lvl1pPr algn="r">
              <a:defRPr sz="900" b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9F5BF-7444-F347-ABD3-AFE4EE86D3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330440" y="6569555"/>
            <a:ext cx="4114800" cy="196847"/>
          </a:xfrm>
          <a:prstGeom prst="rect">
            <a:avLst/>
          </a:prstGeom>
        </p:spPr>
        <p:txBody>
          <a:bodyPr anchor="ctr"/>
          <a:lstStyle>
            <a:lvl1pPr algn="r">
              <a:defRPr sz="900" b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8215" y="604157"/>
            <a:ext cx="11432976" cy="5491844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9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33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6480899"/>
            <a:ext cx="12192001" cy="37710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3370" y="315716"/>
            <a:ext cx="11437823" cy="700216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215" y="1444021"/>
            <a:ext cx="11432976" cy="45757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  <a:p>
            <a:pPr lvl="5"/>
            <a:r>
              <a:rPr lang="en-US" dirty="0"/>
              <a:t>Level 6</a:t>
            </a:r>
          </a:p>
          <a:p>
            <a:pPr lvl="6"/>
            <a:r>
              <a:rPr lang="en-US" dirty="0"/>
              <a:t>Level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7609" y="6569555"/>
            <a:ext cx="312152" cy="1968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F929F5BF-7444-F347-ABD3-AFE4EE86D3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7" y="6480898"/>
            <a:ext cx="945555" cy="3760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4" r:id="rId2"/>
    <p:sldLayoutId id="2147483679" r:id="rId3"/>
    <p:sldLayoutId id="2147483668" r:id="rId4"/>
    <p:sldLayoutId id="2147483680" r:id="rId5"/>
    <p:sldLayoutId id="2147483686" r:id="rId6"/>
    <p:sldLayoutId id="2147483689" r:id="rId7"/>
    <p:sldLayoutId id="2147483691" r:id="rId8"/>
    <p:sldLayoutId id="2147483692" r:id="rId9"/>
    <p:sldLayoutId id="2147483688" r:id="rId10"/>
    <p:sldLayoutId id="2147483708" r:id="rId11"/>
  </p:sldLayoutIdLst>
  <p:hf hdr="0" ftr="0" dt="0"/>
  <p:txStyles>
    <p:titleStyle>
      <a:lvl1pPr algn="l" defTabSz="457326" rtl="0" eaLnBrk="1" latinLnBrk="0" hangingPunct="1">
        <a:lnSpc>
          <a:spcPct val="92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457326" rtl="0" eaLnBrk="1" latinLnBrk="0" hangingPunct="1">
        <a:spcBef>
          <a:spcPts val="1200"/>
        </a:spcBef>
        <a:buFont typeface="Arial"/>
        <a:buNone/>
        <a:defRPr sz="2400" b="1" kern="1200">
          <a:solidFill>
            <a:schemeClr val="accent1"/>
          </a:solidFill>
          <a:latin typeface="+mn-lt"/>
          <a:ea typeface="+mn-ea"/>
          <a:cs typeface="Arial"/>
        </a:defRPr>
      </a:lvl1pPr>
      <a:lvl2pPr marL="0" indent="0" algn="l" defTabSz="457326" rtl="0" eaLnBrk="1" latinLnBrk="0" hangingPunct="1">
        <a:spcBef>
          <a:spcPts val="400"/>
        </a:spcBef>
        <a:buClr>
          <a:schemeClr val="tx1">
            <a:lumMod val="50000"/>
            <a:lumOff val="50000"/>
          </a:schemeClr>
        </a:buClr>
        <a:buFontTx/>
        <a:buNone/>
        <a:defRPr sz="2200" kern="1200">
          <a:solidFill>
            <a:schemeClr val="tx1"/>
          </a:solidFill>
          <a:latin typeface="+mn-lt"/>
          <a:ea typeface="+mn-ea"/>
          <a:cs typeface="Arial"/>
        </a:defRPr>
      </a:lvl2pPr>
      <a:lvl3pPr marL="443036" indent="-217548" algn="l" defTabSz="457326" rtl="0" eaLnBrk="1" latinLnBrk="0" hangingPunct="1">
        <a:spcBef>
          <a:spcPts val="2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/>
        </a:defRPr>
      </a:lvl3pPr>
      <a:lvl4pPr marL="609767" indent="-174673" algn="l" defTabSz="457326" rtl="0" eaLnBrk="1" latinLnBrk="0" hangingPunct="1">
        <a:spcBef>
          <a:spcPts val="1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Arial"/>
        </a:defRPr>
      </a:lvl4pPr>
      <a:lvl5pPr marL="800320" indent="-190553" algn="l" defTabSz="457326" rtl="0" eaLnBrk="1" latinLnBrk="0" hangingPunct="1">
        <a:spcBef>
          <a:spcPts val="51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5pPr>
      <a:lvl6pPr marL="957527" indent="-157207" algn="l" defTabSz="457326" rtl="0" eaLnBrk="1" latinLnBrk="0" hangingPunct="1">
        <a:spcBef>
          <a:spcPts val="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-"/>
        <a:tabLst/>
        <a:defRPr sz="1400" kern="1200">
          <a:solidFill>
            <a:schemeClr val="tx1"/>
          </a:solidFill>
          <a:latin typeface="+mn-lt"/>
          <a:ea typeface="+mn-ea"/>
          <a:cs typeface="Arial"/>
        </a:defRPr>
      </a:lvl6pPr>
      <a:lvl7pPr marL="1122672" indent="-157207" algn="l" defTabSz="457326" rtl="0" eaLnBrk="1" latinLnBrk="0" hangingPunct="1">
        <a:spcBef>
          <a:spcPts val="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/>
        </a:defRPr>
      </a:lvl7pPr>
      <a:lvl8pPr marL="3429944" indent="-228664" algn="l" defTabSz="457326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7269" indent="-228664" algn="l" defTabSz="457326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26" algn="l" defTabSz="457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52" algn="l" defTabSz="457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976" algn="l" defTabSz="457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04" algn="l" defTabSz="457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29" algn="l" defTabSz="457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954" algn="l" defTabSz="457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280" algn="l" defTabSz="457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06" algn="l" defTabSz="457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6480899"/>
            <a:ext cx="12192001" cy="37710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3370" y="315716"/>
            <a:ext cx="11437823" cy="700216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215" y="1444021"/>
            <a:ext cx="11432976" cy="45757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  <a:p>
            <a:pPr lvl="5"/>
            <a:r>
              <a:rPr lang="en-US" dirty="0"/>
              <a:t>Level 6</a:t>
            </a:r>
          </a:p>
          <a:p>
            <a:pPr lvl="6"/>
            <a:r>
              <a:rPr lang="en-US" dirty="0"/>
              <a:t>Level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7609" y="6569555"/>
            <a:ext cx="312152" cy="1968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F929F5BF-7444-F347-ABD3-AFE4EE86D3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7" y="6480898"/>
            <a:ext cx="945555" cy="37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1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  <p:sldLayoutId id="2147483710" r:id="rId13"/>
  </p:sldLayoutIdLst>
  <p:hf hdr="0" ftr="0" dt="0"/>
  <p:txStyles>
    <p:titleStyle>
      <a:lvl1pPr algn="l" defTabSz="457326" rtl="0" eaLnBrk="1" latinLnBrk="0" hangingPunct="1">
        <a:lnSpc>
          <a:spcPct val="92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457326" rtl="0" eaLnBrk="1" latinLnBrk="0" hangingPunct="1">
        <a:spcBef>
          <a:spcPts val="1200"/>
        </a:spcBef>
        <a:buFont typeface="Arial"/>
        <a:buNone/>
        <a:defRPr sz="2400" b="1" kern="1200">
          <a:solidFill>
            <a:schemeClr val="accent1"/>
          </a:solidFill>
          <a:latin typeface="+mn-lt"/>
          <a:ea typeface="+mn-ea"/>
          <a:cs typeface="Arial"/>
        </a:defRPr>
      </a:lvl1pPr>
      <a:lvl2pPr marL="0" indent="0" algn="l" defTabSz="457326" rtl="0" eaLnBrk="1" latinLnBrk="0" hangingPunct="1">
        <a:spcBef>
          <a:spcPts val="400"/>
        </a:spcBef>
        <a:buClr>
          <a:schemeClr val="tx1">
            <a:lumMod val="50000"/>
            <a:lumOff val="50000"/>
          </a:schemeClr>
        </a:buClr>
        <a:buFontTx/>
        <a:buNone/>
        <a:defRPr sz="2200" kern="1200">
          <a:solidFill>
            <a:schemeClr val="tx1"/>
          </a:solidFill>
          <a:latin typeface="+mn-lt"/>
          <a:ea typeface="+mn-ea"/>
          <a:cs typeface="Arial"/>
        </a:defRPr>
      </a:lvl2pPr>
      <a:lvl3pPr marL="443036" indent="-217548" algn="l" defTabSz="457326" rtl="0" eaLnBrk="1" latinLnBrk="0" hangingPunct="1">
        <a:spcBef>
          <a:spcPts val="2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/>
        </a:defRPr>
      </a:lvl3pPr>
      <a:lvl4pPr marL="609767" indent="-174673" algn="l" defTabSz="457326" rtl="0" eaLnBrk="1" latinLnBrk="0" hangingPunct="1">
        <a:spcBef>
          <a:spcPts val="1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Arial"/>
        </a:defRPr>
      </a:lvl4pPr>
      <a:lvl5pPr marL="800320" indent="-190553" algn="l" defTabSz="457326" rtl="0" eaLnBrk="1" latinLnBrk="0" hangingPunct="1">
        <a:spcBef>
          <a:spcPts val="51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5pPr>
      <a:lvl6pPr marL="957527" indent="-157207" algn="l" defTabSz="457326" rtl="0" eaLnBrk="1" latinLnBrk="0" hangingPunct="1">
        <a:spcBef>
          <a:spcPts val="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-"/>
        <a:tabLst/>
        <a:defRPr sz="1400" kern="1200">
          <a:solidFill>
            <a:schemeClr val="tx1"/>
          </a:solidFill>
          <a:latin typeface="+mn-lt"/>
          <a:ea typeface="+mn-ea"/>
          <a:cs typeface="Arial"/>
        </a:defRPr>
      </a:lvl6pPr>
      <a:lvl7pPr marL="1122672" indent="-157207" algn="l" defTabSz="457326" rtl="0" eaLnBrk="1" latinLnBrk="0" hangingPunct="1">
        <a:spcBef>
          <a:spcPts val="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/>
        </a:defRPr>
      </a:lvl7pPr>
      <a:lvl8pPr marL="3429944" indent="-228664" algn="l" defTabSz="457326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7269" indent="-228664" algn="l" defTabSz="457326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26" algn="l" defTabSz="457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52" algn="l" defTabSz="457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976" algn="l" defTabSz="457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04" algn="l" defTabSz="457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29" algn="l" defTabSz="457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954" algn="l" defTabSz="457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280" algn="l" defTabSz="457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06" algn="l" defTabSz="4573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5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13" y="838308"/>
            <a:ext cx="6425954" cy="3412421"/>
          </a:xfrm>
        </p:spPr>
        <p:txBody>
          <a:bodyPr/>
          <a:lstStyle/>
          <a:p>
            <a:r>
              <a:rPr lang="en-US" dirty="0"/>
              <a:t>Advanced</a:t>
            </a:r>
            <a:br>
              <a:rPr lang="en-US" dirty="0"/>
            </a:br>
            <a:r>
              <a:rPr lang="en-US" dirty="0"/>
              <a:t>Console switch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xx.xx.xx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IT Management Products</a:t>
            </a:r>
          </a:p>
        </p:txBody>
      </p:sp>
    </p:spTree>
    <p:extLst>
      <p:ext uri="{BB962C8B-B14F-4D97-AF65-F5344CB8AC3E}">
        <p14:creationId xmlns:p14="http://schemas.microsoft.com/office/powerpoint/2010/main" val="2402174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2" y="1231900"/>
            <a:ext cx="11758886" cy="44669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700" y="1066800"/>
            <a:ext cx="11894498" cy="463208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0">
                <a:schemeClr val="bg1">
                  <a:alpha val="70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8215" y="1657351"/>
            <a:ext cx="5477539" cy="4429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326" rtl="0" eaLnBrk="1" latinLnBrk="0" hangingPunct="1">
              <a:spcBef>
                <a:spcPts val="1200"/>
              </a:spcBef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0" indent="0" algn="l" defTabSz="457326" rtl="0" eaLnBrk="1" latinLnBrk="0" hangingPunct="1"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443036" indent="-217548" algn="l" defTabSz="457326" rtl="0" eaLnBrk="1" latinLnBrk="0" hangingPunct="1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609767" indent="-174673" algn="l" defTabSz="457326" rtl="0" eaLnBrk="1" latinLnBrk="0" hangingPunct="1">
              <a:spcBef>
                <a:spcPts val="1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800320" indent="-190553" algn="l" defTabSz="457326" rtl="0" eaLnBrk="1" latinLnBrk="0" hangingPunct="1">
              <a:spcBef>
                <a:spcPts val="51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957527" indent="-157207" algn="l" defTabSz="457326" rtl="0" eaLnBrk="1" latinLnBrk="0" hangingPunct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-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6pPr>
            <a:lvl7pPr marL="1122672" indent="-157207" algn="l" defTabSz="457326" rtl="0" eaLnBrk="1" latinLnBrk="0" hangingPunct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7pPr>
            <a:lvl8pPr marL="3429944" indent="-228664" algn="l" defTabSz="457326" rtl="0" eaLnBrk="1" latinLnBrk="0" hangingPunct="1">
              <a:spcBef>
                <a:spcPct val="20000"/>
              </a:spcBef>
              <a:buFont typeface="Arial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7269" indent="-228664" algn="l" defTabSz="457326" rtl="0" eaLnBrk="1" latinLnBrk="0" hangingPunct="1">
              <a:spcBef>
                <a:spcPct val="20000"/>
              </a:spcBef>
              <a:buFont typeface="Arial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GB" dirty="0"/>
              <a:t>We have partnered with Cradlepoint, Inc. to enable ACS with cellular connectivity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COR IBR350</a:t>
            </a:r>
          </a:p>
          <a:p>
            <a:pPr lvl="3"/>
            <a:r>
              <a:rPr lang="en-GB" dirty="0"/>
              <a:t>Plastic enclosure, 0C-40C, Dual-SIM, </a:t>
            </a:r>
            <a:r>
              <a:rPr lang="en-GB" dirty="0" err="1"/>
              <a:t>IPSec</a:t>
            </a:r>
            <a:r>
              <a:rPr lang="en-GB" dirty="0"/>
              <a:t>/VPN, LTE only, 4G/LTE, 3G/LTE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COR IBR650</a:t>
            </a:r>
          </a:p>
          <a:p>
            <a:pPr lvl="3"/>
            <a:r>
              <a:rPr lang="en-GB" dirty="0"/>
              <a:t>Metal enclosure, 0C-50C, Single-SIM, GPS, </a:t>
            </a:r>
            <a:r>
              <a:rPr lang="en-GB" dirty="0" err="1"/>
              <a:t>IPSec</a:t>
            </a:r>
            <a:r>
              <a:rPr lang="en-GB" dirty="0"/>
              <a:t>/VPN, 4G/LTE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ARC CBA850</a:t>
            </a:r>
          </a:p>
          <a:p>
            <a:pPr lvl="3"/>
            <a:r>
              <a:rPr lang="en-GB" dirty="0"/>
              <a:t>Plastic enclosure, 0C-50C, Dual-SIM, GPS, </a:t>
            </a:r>
            <a:r>
              <a:rPr lang="en-GB" dirty="0" err="1"/>
              <a:t>PoE</a:t>
            </a:r>
            <a:r>
              <a:rPr lang="en-GB" dirty="0"/>
              <a:t>, IP-</a:t>
            </a:r>
            <a:r>
              <a:rPr lang="en-GB" dirty="0" err="1"/>
              <a:t>PassThru</a:t>
            </a:r>
            <a:r>
              <a:rPr lang="en-GB" dirty="0"/>
              <a:t>, 4G/LTE</a:t>
            </a: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382689" y="1006150"/>
            <a:ext cx="5772066" cy="508819"/>
          </a:xfrm>
          <a:prstGeom prst="rect">
            <a:avLst/>
          </a:prstGeom>
        </p:spPr>
        <p:txBody>
          <a:bodyPr/>
          <a:lstStyle>
            <a:lvl1pPr marL="0" indent="0" algn="l" defTabSz="457326" rtl="0" eaLnBrk="1" latinLnBrk="0" hangingPunct="1">
              <a:spcBef>
                <a:spcPts val="1200"/>
              </a:spcBef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0" indent="0" algn="l" defTabSz="457326" rtl="0" eaLnBrk="1" latinLnBrk="0" hangingPunct="1"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443036" indent="-217548" algn="l" defTabSz="457326" rtl="0" eaLnBrk="1" latinLnBrk="0" hangingPunct="1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609767" indent="-174673" algn="l" defTabSz="457326" rtl="0" eaLnBrk="1" latinLnBrk="0" hangingPunct="1">
              <a:spcBef>
                <a:spcPts val="1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800320" indent="-190553" algn="l" defTabSz="457326" rtl="0" eaLnBrk="1" latinLnBrk="0" hangingPunct="1">
              <a:spcBef>
                <a:spcPts val="51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957527" indent="-157207" algn="l" defTabSz="457326" rtl="0" eaLnBrk="1" latinLnBrk="0" hangingPunct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-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6pPr>
            <a:lvl7pPr marL="1122672" indent="-157207" algn="l" defTabSz="457326" rtl="0" eaLnBrk="1" latinLnBrk="0" hangingPunct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7pPr>
            <a:lvl8pPr marL="3429944" indent="-228664" algn="l" defTabSz="457326" rtl="0" eaLnBrk="1" latinLnBrk="0" hangingPunct="1">
              <a:spcBef>
                <a:spcPct val="20000"/>
              </a:spcBef>
              <a:buFont typeface="Arial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7269" indent="-228664" algn="l" defTabSz="457326" rtl="0" eaLnBrk="1" latinLnBrk="0" hangingPunct="1">
              <a:spcBef>
                <a:spcPct val="20000"/>
              </a:spcBef>
              <a:buFont typeface="Arial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101"/>
              </a:spcBef>
            </a:pPr>
            <a:r>
              <a:rPr lang="en-GB" sz="2001" dirty="0"/>
              <a:t>Cradlepoint Cellular Enablement</a:t>
            </a:r>
          </a:p>
          <a:p>
            <a:pPr>
              <a:spcBef>
                <a:spcPts val="4101"/>
              </a:spcBef>
            </a:pPr>
            <a:endParaRPr lang="en-GB" sz="200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5" y="2268036"/>
            <a:ext cx="235728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8" b="100000" l="1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201" y="2444249"/>
            <a:ext cx="2622056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187" y="4070114"/>
            <a:ext cx="2844800" cy="15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87" y="1354668"/>
            <a:ext cx="3123080" cy="80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57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9F5BF-7444-F347-ABD3-AFE4EE86D3B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83370" y="251211"/>
            <a:ext cx="9982679" cy="389723"/>
          </a:xfrm>
        </p:spPr>
        <p:txBody>
          <a:bodyPr/>
          <a:lstStyle/>
          <a:p>
            <a:r>
              <a:rPr lang="en-US" dirty="0"/>
              <a:t>ACS8000 SKUs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592012"/>
              </p:ext>
            </p:extLst>
          </p:nvPr>
        </p:nvGraphicFramePr>
        <p:xfrm>
          <a:off x="1178351" y="838569"/>
          <a:ext cx="8484123" cy="5515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8397">
                  <a:extLst>
                    <a:ext uri="{9D8B030D-6E8A-4147-A177-3AD203B41FA5}">
                      <a16:colId xmlns:a16="http://schemas.microsoft.com/office/drawing/2014/main" val="2585359491"/>
                    </a:ext>
                  </a:extLst>
                </a:gridCol>
                <a:gridCol w="6375726">
                  <a:extLst>
                    <a:ext uri="{9D8B030D-6E8A-4147-A177-3AD203B41FA5}">
                      <a16:colId xmlns:a16="http://schemas.microsoft.com/office/drawing/2014/main" val="344951832"/>
                    </a:ext>
                  </a:extLst>
                </a:gridCol>
              </a:tblGrid>
              <a:tr h="545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</a:rPr>
                        <a:t>Part Number</a:t>
                      </a:r>
                      <a:endParaRPr lang="en-US" sz="20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598" marR="1255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</a:rPr>
                        <a:t>Description</a:t>
                      </a:r>
                      <a:endParaRPr lang="en-US" sz="20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598" marR="125598" marT="0" marB="0"/>
                </a:tc>
                <a:extLst>
                  <a:ext uri="{0D108BD9-81ED-4DB2-BD59-A6C34878D82A}">
                    <a16:rowId xmlns:a16="http://schemas.microsoft.com/office/drawing/2014/main" val="49033232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effectLst/>
                          <a:latin typeface="Arial" panose="020B0604020202020204" pitchFamily="34" charset="0"/>
                        </a:rPr>
                        <a:t>ACS8008SAC-400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8-Port ACS8000 Console System with single AC Power Supply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848263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effectLst/>
                          <a:latin typeface="Arial" panose="020B0604020202020204" pitchFamily="34" charset="0"/>
                        </a:rPr>
                        <a:t>ACS8008SDC-400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8-Port ACS8000 Console System with single DC Power Supply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8553230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effectLst/>
                          <a:latin typeface="Arial" panose="020B0604020202020204" pitchFamily="34" charset="0"/>
                        </a:rPr>
                        <a:t>ACS8008DAC-400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8-Port ACS8000 Console System with dual AC Power Supply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268355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effectLst/>
                          <a:latin typeface="Arial" panose="020B0604020202020204" pitchFamily="34" charset="0"/>
                        </a:rPr>
                        <a:t>ACS8008MSDC-400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8-Port ACS8000 Console System with single DC Power Supply and Analog Modem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3482308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effectLst/>
                          <a:latin typeface="Arial" panose="020B0604020202020204" pitchFamily="34" charset="0"/>
                        </a:rPr>
                        <a:t>ACS8008MDAC-400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8-Port ACS8000 Console System with dual AC Power Supply and Analog Modem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7392390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effectLst/>
                          <a:latin typeface="Arial" panose="020B0604020202020204" pitchFamily="34" charset="0"/>
                        </a:rPr>
                        <a:t>ACS8016SAC-400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16-Port ACS8000 Console System with single AC Power Supply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9565490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effectLst/>
                          <a:latin typeface="Arial" panose="020B0604020202020204" pitchFamily="34" charset="0"/>
                        </a:rPr>
                        <a:t>ACS8016DAC-400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16-Port ACS8000 Console System with dual AC Power Supply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2321522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effectLst/>
                          <a:latin typeface="Arial" panose="020B0604020202020204" pitchFamily="34" charset="0"/>
                        </a:rPr>
                        <a:t>ACS8016MDAC-400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16-Port ACS8000 Console System with dual AC Power Supply and Analog Modem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0548104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effectLst/>
                          <a:latin typeface="Arial" panose="020B0604020202020204" pitchFamily="34" charset="0"/>
                        </a:rPr>
                        <a:t>ACS8032SAC-400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32-Port ACS8000 Console System with single AC Power Supply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4477016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effectLst/>
                          <a:latin typeface="Arial" panose="020B0604020202020204" pitchFamily="34" charset="0"/>
                        </a:rPr>
                        <a:t>ACS8032DAC-400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32-Port ACS8000 Console System with dual AC Power Supply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0175240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effectLst/>
                          <a:latin typeface="Arial" panose="020B0604020202020204" pitchFamily="34" charset="0"/>
                        </a:rPr>
                        <a:t>ACS8032DDC-400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32-Port ACS8000 Console System with dual DC Power Supply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1635168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effectLst/>
                          <a:latin typeface="Arial" panose="020B0604020202020204" pitchFamily="34" charset="0"/>
                        </a:rPr>
                        <a:t>ACS8032MDAC-400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32-Port ACS8000 Console System with dual AC Power Supply and Analog Modem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7819380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effectLst/>
                          <a:latin typeface="Arial" panose="020B0604020202020204" pitchFamily="34" charset="0"/>
                        </a:rPr>
                        <a:t>ACS8032MDDC-400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32-Port ACS8000 Console System with dual DC Power Supply and Analog Modem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0846155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effectLst/>
                          <a:latin typeface="Arial" panose="020B0604020202020204" pitchFamily="34" charset="0"/>
                        </a:rPr>
                        <a:t>ACS8048SAC-400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48-Port ACS8000 Console System with single AC Power Supply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0359872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effectLst/>
                          <a:latin typeface="Arial" panose="020B0604020202020204" pitchFamily="34" charset="0"/>
                        </a:rPr>
                        <a:t>ACS8048DAC-400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48-Port ACS8000 Console System with dual AC Power Supply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9703620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effectLst/>
                          <a:latin typeface="Arial" panose="020B0604020202020204" pitchFamily="34" charset="0"/>
                        </a:rPr>
                        <a:t>ACS8048DDC-400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48-Port ACS8000 Console System with dual DC Power Supply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0520121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effectLst/>
                          <a:latin typeface="Arial" panose="020B0604020202020204" pitchFamily="34" charset="0"/>
                        </a:rPr>
                        <a:t>ACS8048MDAC-400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48-Port ACS8000 Console System with dual AC Power Supply and Analog Modem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6207624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effectLst/>
                          <a:latin typeface="Arial" panose="020B0604020202020204" pitchFamily="34" charset="0"/>
                        </a:rPr>
                        <a:t>ACS8048MDDC-400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48-Port ACS8000 Console System with dual DC Power Supply and Analog Modem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3507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261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9F5BF-7444-F347-ABD3-AFE4EE86D3B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83370" y="251211"/>
            <a:ext cx="9982679" cy="389723"/>
          </a:xfrm>
        </p:spPr>
        <p:txBody>
          <a:bodyPr/>
          <a:lstStyle/>
          <a:p>
            <a:r>
              <a:rPr lang="en-US" dirty="0"/>
              <a:t>ACS800 SKUs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193434"/>
              </p:ext>
            </p:extLst>
          </p:nvPr>
        </p:nvGraphicFramePr>
        <p:xfrm>
          <a:off x="1178351" y="838569"/>
          <a:ext cx="10765410" cy="5515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9055">
                  <a:extLst>
                    <a:ext uri="{9D8B030D-6E8A-4147-A177-3AD203B41FA5}">
                      <a16:colId xmlns:a16="http://schemas.microsoft.com/office/drawing/2014/main" val="2585359491"/>
                    </a:ext>
                  </a:extLst>
                </a:gridCol>
                <a:gridCol w="8776355">
                  <a:extLst>
                    <a:ext uri="{9D8B030D-6E8A-4147-A177-3AD203B41FA5}">
                      <a16:colId xmlns:a16="http://schemas.microsoft.com/office/drawing/2014/main" val="344951832"/>
                    </a:ext>
                  </a:extLst>
                </a:gridCol>
              </a:tblGrid>
              <a:tr h="545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</a:rPr>
                        <a:t>Part Number</a:t>
                      </a:r>
                      <a:endParaRPr lang="en-US" sz="20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598" marR="1255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</a:rPr>
                        <a:t>Description</a:t>
                      </a:r>
                      <a:endParaRPr lang="en-US" sz="20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598" marR="125598" marT="0" marB="0"/>
                </a:tc>
                <a:extLst>
                  <a:ext uri="{0D108BD9-81ED-4DB2-BD59-A6C34878D82A}">
                    <a16:rowId xmlns:a16="http://schemas.microsoft.com/office/drawing/2014/main" val="49033232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ACS802EAC-400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2-Port ACS800 Serial Console with external AC/DC Power Brick - Jumper cord: Plug C14 to connector C13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848263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ACS802EAC-201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2-Port ACS800 Serial Console with external AC/DC Power Brick - UK power cord:  Plug CEE 7/7 to connector C13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8553230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ACS802EAC-202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2-Port ACS800 Serial Console with external AC/DC Power Brick - EU power cord:  Plug CEE 7/7 to connector C13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268355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ACS802MEAC-400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2-Port ACS800 Serial Console with analog modem, external AC/DC Power Brick -  Jumper cord: Plug C14 to connector C13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3482308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ACS802MEAC-201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2-Port ACS800 Serial Console with analog modem, external AC/DC Power Brick - UK power cord:  Plug CEE 7/7 to connector C13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7392390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ACS802MEAC-202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2-Port ACS800 Serial Console with analog modem, external AC/DC Power Brick - EU power cord:  Plug CEE 7/7 to connector C13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9565490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ACS804EAC-400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4-Port ACS800 Serial Console with external AC/DC Power Brick - Jumper cord: Plug C14 to connector C13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2321522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ACS804EAC-201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4-Port ACS800 Serial Console with external AC/DC Power Brick - UK power cord:  Plug CEE 7/7 to connector C13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0548104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ACS804EAC-202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4-Port ACS800 Serial Console with external AC/DC Power Brick - EU power cord:  Plug CEE 7/7 to connector C13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4477016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ACS804MEAC-400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4-Port ACS800 Serial Console with analog modem, external AC/DC Power Brick -  Jumper cord: Plug C14 to connector C13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0175240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ACS804MEAC-201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4-Port ACS800 Serial Console with </a:t>
                      </a:r>
                      <a:r>
                        <a:rPr lang="en-GB" sz="1100" b="1" i="0" u="none" strike="noStrike" dirty="0" err="1">
                          <a:effectLst/>
                          <a:latin typeface="Arial" panose="020B0604020202020204" pitchFamily="34" charset="0"/>
                        </a:rPr>
                        <a:t>analog</a:t>
                      </a:r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 modem, external AC/DC Power Brick - UK power cord:  Plug CEE 7/7 to connector C13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1635168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ACS804MEAC-202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4-Port ACS800 Serial Console with analog modem, external AC/DC Power Brick - EU power cord:  Plug CEE 7/7 to connector C13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7819380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ACS808EAC-400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8-Port ACS800 Serial Console with external AC/DC Power Brick -  Jumper cord: Plug C14 to connector C13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0846155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ACS808EAC-201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8-Port ACS800 Serial Console with external AC/DC Power Brick - UK power cord:  Plug CEE 7/7 to connector C13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0359872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ACS808EAC-202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8-Port ACS800 Serial Console with external AC/DC Power Brick - EU power cord:  Plug CEE 7/7 to connector C13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9703620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ACS808MEAC-400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8-Port ACS800 Serial Console with analog modem, external AC/DC Power Brick - Jumper cord: Plug C14 to connector C13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0520121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ACS808MEAC-201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effectLst/>
                          <a:latin typeface="Arial" panose="020B0604020202020204" pitchFamily="34" charset="0"/>
                        </a:rPr>
                        <a:t>8-Port ACS800 Serial Console with analog modem, external AC/DC Power Brick -UK power cord:  Plug CEE 7/7 to connector C13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6207624"/>
                  </a:ext>
                </a:extLst>
              </a:tr>
              <a:tr h="2760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ACS808MEAC-202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8-Port ACS800 Serial Console with </a:t>
                      </a:r>
                      <a:r>
                        <a:rPr lang="en-GB" sz="1100" b="1" i="0" u="none" strike="noStrike" dirty="0" err="1">
                          <a:effectLst/>
                          <a:latin typeface="Arial" panose="020B0604020202020204" pitchFamily="34" charset="0"/>
                        </a:rPr>
                        <a:t>analog</a:t>
                      </a:r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 modem, external AC/DC Power Brick - EU power cord:  Plug CEE 7/7 to connector C13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3507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275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 Discovery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GB" dirty="0"/>
              <a:t>How are you centrally managing your Serial Infrastructure?</a:t>
            </a:r>
          </a:p>
          <a:p>
            <a:pPr lvl="2"/>
            <a:r>
              <a:rPr lang="en-GB" dirty="0"/>
              <a:t>How do you currently handle a network outage?</a:t>
            </a:r>
          </a:p>
          <a:p>
            <a:pPr lvl="2"/>
            <a:r>
              <a:rPr lang="en-GB" dirty="0"/>
              <a:t>Do you have the ability to perform “hard” power operations remotely even if your network infrastructure is currently down?</a:t>
            </a:r>
          </a:p>
          <a:p>
            <a:pPr lvl="2"/>
            <a:r>
              <a:rPr lang="en-GB" dirty="0"/>
              <a:t>How are you managing your remote facilities? </a:t>
            </a:r>
          </a:p>
          <a:p>
            <a:pPr marL="196905" lvl="2" indent="0">
              <a:buNone/>
            </a:pPr>
            <a:r>
              <a:rPr lang="en-GB" dirty="0"/>
              <a:t>   (Works for the entire Vertiv Enterprise offering)</a:t>
            </a:r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lvl="2"/>
            <a:r>
              <a:rPr lang="en-GB" dirty="0"/>
              <a:t>Network Administrator</a:t>
            </a:r>
          </a:p>
          <a:p>
            <a:pPr lvl="2"/>
            <a:r>
              <a:rPr lang="en-GB" dirty="0"/>
              <a:t>Linux/Unix Server Administrator</a:t>
            </a:r>
          </a:p>
          <a:p>
            <a:pPr lvl="2"/>
            <a:r>
              <a:rPr lang="en-GB" dirty="0"/>
              <a:t>Storage Administrator</a:t>
            </a:r>
          </a:p>
          <a:p>
            <a:pPr lvl="2"/>
            <a:r>
              <a:rPr lang="en-GB" dirty="0"/>
              <a:t>Telecommunications Administrator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ts val="4101"/>
              </a:spcBef>
            </a:pPr>
            <a:r>
              <a:rPr lang="en-GB" sz="2001" dirty="0">
                <a:solidFill>
                  <a:schemeClr val="accent1"/>
                </a:solidFill>
                <a:latin typeface="+mn-lt"/>
                <a:cs typeface="Arial"/>
              </a:rPr>
              <a:t>Discovery Questions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4101"/>
              </a:spcBef>
            </a:pPr>
            <a:r>
              <a:rPr lang="en-GB" sz="2001" dirty="0">
                <a:solidFill>
                  <a:schemeClr val="accent1"/>
                </a:solidFill>
                <a:cs typeface="Arial"/>
              </a:rPr>
              <a:t>Roles</a:t>
            </a:r>
            <a:endParaRPr lang="en-GB" sz="2001" dirty="0">
              <a:solidFill>
                <a:schemeClr val="accent1"/>
              </a:solidFill>
              <a:latin typeface="+mn-lt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A06539-EDF5-4681-AAD9-D1E67B120F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93" y="5187343"/>
            <a:ext cx="2440399" cy="87312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9C9C05A-8301-4D1D-B96F-FB02F8C23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70" y="5213154"/>
            <a:ext cx="2308819" cy="74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5A45CC8-B484-4810-954F-01C9518E5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32" y="5148574"/>
            <a:ext cx="2535824" cy="87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C57DC0F-C868-4B4D-9F4B-2D8253FD3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56" y="5123205"/>
            <a:ext cx="3236794" cy="83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947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ACS market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214" y="1055759"/>
            <a:ext cx="11427733" cy="1461810"/>
          </a:xfrm>
        </p:spPr>
        <p:txBody>
          <a:bodyPr/>
          <a:lstStyle/>
          <a:p>
            <a:pPr marL="225488" lvl="2" indent="0">
              <a:buNone/>
            </a:pPr>
            <a:r>
              <a:rPr lang="en-GB" dirty="0"/>
              <a:t>                                                  </a:t>
            </a:r>
            <a:r>
              <a:rPr lang="en-GB" sz="2400" b="1" dirty="0">
                <a:solidFill>
                  <a:schemeClr val="accent1"/>
                </a:solidFill>
              </a:rPr>
              <a:t>Competitive Information</a:t>
            </a:r>
          </a:p>
          <a:p>
            <a:pPr marL="225488" lvl="2" indent="0">
              <a:buNone/>
            </a:pPr>
            <a:endParaRPr lang="en-GB" sz="2400" b="1" dirty="0">
              <a:solidFill>
                <a:schemeClr val="accent1"/>
              </a:solidFill>
            </a:endParaRPr>
          </a:p>
          <a:p>
            <a:pPr lvl="2"/>
            <a:r>
              <a:rPr lang="en-GB" dirty="0"/>
              <a:t>Vertiv is the industry leader in the space</a:t>
            </a:r>
          </a:p>
          <a:p>
            <a:pPr lvl="2"/>
            <a:r>
              <a:rPr lang="en-GB" dirty="0"/>
              <a:t>Competitors do not have any significant technological benefits over the Vertiv solution</a:t>
            </a:r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380D17-024E-4158-82FA-CE4606E3D904}"/>
              </a:ext>
            </a:extLst>
          </p:cNvPr>
          <p:cNvSpPr txBox="1">
            <a:spLocks/>
          </p:cNvSpPr>
          <p:nvPr/>
        </p:nvSpPr>
        <p:spPr>
          <a:xfrm>
            <a:off x="386711" y="4485514"/>
            <a:ext cx="11427733" cy="1461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326" rtl="0" eaLnBrk="1" latinLnBrk="0" hangingPunct="1">
              <a:spcBef>
                <a:spcPts val="1200"/>
              </a:spcBef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0" indent="0" algn="l" defTabSz="457326" rtl="0" eaLnBrk="1" latinLnBrk="0" hangingPunct="1"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443036" indent="-217548" algn="l" defTabSz="457326" rtl="0" eaLnBrk="1" latinLnBrk="0" hangingPunct="1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609767" indent="-174673" algn="l" defTabSz="457326" rtl="0" eaLnBrk="1" latinLnBrk="0" hangingPunct="1">
              <a:spcBef>
                <a:spcPts val="1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800320" indent="-190553" algn="l" defTabSz="457326" rtl="0" eaLnBrk="1" latinLnBrk="0" hangingPunct="1">
              <a:spcBef>
                <a:spcPts val="51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957527" indent="-157207" algn="l" defTabSz="457326" rtl="0" eaLnBrk="1" latinLnBrk="0" hangingPunct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-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6pPr>
            <a:lvl7pPr marL="1122672" indent="-157207" algn="l" defTabSz="457326" rtl="0" eaLnBrk="1" latinLnBrk="0" hangingPunct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7pPr>
            <a:lvl8pPr marL="3429944" indent="-228664" algn="l" defTabSz="457326" rtl="0" eaLnBrk="1" latinLnBrk="0" hangingPunct="1">
              <a:spcBef>
                <a:spcPct val="20000"/>
              </a:spcBef>
              <a:buFont typeface="Arial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7269" indent="-228664" algn="l" defTabSz="457326" rtl="0" eaLnBrk="1" latinLnBrk="0" hangingPunct="1">
              <a:spcBef>
                <a:spcPct val="20000"/>
              </a:spcBef>
              <a:buFont typeface="Arial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88" lvl="2" indent="0">
              <a:buFont typeface="Arial" panose="020B0604020202020204" pitchFamily="34" charset="0"/>
              <a:buNone/>
            </a:pPr>
            <a:r>
              <a:rPr lang="en-GB" dirty="0"/>
              <a:t>                                                  </a:t>
            </a:r>
            <a:r>
              <a:rPr lang="en-GB" sz="2400" b="1" dirty="0">
                <a:solidFill>
                  <a:schemeClr val="accent1"/>
                </a:solidFill>
              </a:rPr>
              <a:t>Our Advantage</a:t>
            </a:r>
          </a:p>
          <a:p>
            <a:pPr lvl="2"/>
            <a:r>
              <a:rPr lang="en-GB" dirty="0"/>
              <a:t>Vertiv is the industry leader in the space</a:t>
            </a:r>
          </a:p>
          <a:p>
            <a:pPr lvl="2"/>
            <a:r>
              <a:rPr lang="en-GB" dirty="0"/>
              <a:t>Trusted solution in the market with ACS product supply for 10+ years </a:t>
            </a:r>
          </a:p>
          <a:p>
            <a:pPr lvl="2"/>
            <a:r>
              <a:rPr lang="en-GB" dirty="0"/>
              <a:t>Competitors do not have any significant technological benefits over the Vertiv solution</a:t>
            </a:r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4FE758C-AFA1-4E7A-A445-5D16B028AC4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3095090" y="2645242"/>
            <a:ext cx="44005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34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9F5BF-7444-F347-ABD3-AFE4EE86D3B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3370" y="251211"/>
            <a:ext cx="9982679" cy="389723"/>
          </a:xfrm>
        </p:spPr>
        <p:txBody>
          <a:bodyPr>
            <a:normAutofit/>
          </a:bodyPr>
          <a:lstStyle/>
          <a:p>
            <a:r>
              <a:rPr lang="en-US" sz="2400" dirty="0"/>
              <a:t>ACS Market Challenges</a:t>
            </a:r>
            <a:endParaRPr lang="en-US" sz="1600" dirty="0"/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388215" y="1055759"/>
            <a:ext cx="11432976" cy="5040242"/>
          </a:xfrm>
        </p:spPr>
        <p:txBody>
          <a:bodyPr/>
          <a:lstStyle/>
          <a:p>
            <a:pPr marL="292100" lvl="1" indent="-292100">
              <a:buFont typeface="Arial" pitchFamily="34" charset="0"/>
              <a:buChar char="•"/>
            </a:pPr>
            <a:r>
              <a:rPr lang="en-US" sz="3200" dirty="0">
                <a:solidFill>
                  <a:srgbClr val="FF7600"/>
                </a:solidFill>
              </a:rPr>
              <a:t>What are the possible challenges/objections for this product?</a:t>
            </a:r>
          </a:p>
          <a:p>
            <a:pPr marL="735136" lvl="2" indent="-292100"/>
            <a:r>
              <a:rPr lang="en-US" sz="2800" dirty="0"/>
              <a:t>Cellular not integrated in to the unit</a:t>
            </a:r>
          </a:p>
          <a:p>
            <a:pPr marL="735136" lvl="2" indent="-292100"/>
            <a:endParaRPr lang="en-US" sz="2800" dirty="0"/>
          </a:p>
          <a:p>
            <a:pPr marL="292100" lvl="1" indent="-292100">
              <a:buFont typeface="Arial" pitchFamily="34" charset="0"/>
              <a:buChar char="•"/>
            </a:pPr>
            <a:r>
              <a:rPr lang="en-US" sz="3200" dirty="0">
                <a:solidFill>
                  <a:srgbClr val="FF7600"/>
                </a:solidFill>
              </a:rPr>
              <a:t>How do we respond to challenges/objections?</a:t>
            </a:r>
          </a:p>
          <a:p>
            <a:pPr marL="735136" lvl="2" indent="-292100"/>
            <a:r>
              <a:rPr lang="en-US" sz="2800" dirty="0"/>
              <a:t>Using an external CradlePoint solution(s) allows for</a:t>
            </a:r>
          </a:p>
          <a:p>
            <a:pPr marL="901867" lvl="3" indent="-292100"/>
            <a:r>
              <a:rPr lang="en-US" sz="2600" dirty="0"/>
              <a:t>Customer Flexibility</a:t>
            </a:r>
          </a:p>
          <a:p>
            <a:pPr marL="1092420" lvl="4" indent="-292100"/>
            <a:r>
              <a:rPr lang="en-US" sz="2400" dirty="0"/>
              <a:t>Not fixed to just one solution, can select from three difference products based on their needs.</a:t>
            </a:r>
            <a:r>
              <a:rPr lang="en-US" sz="1800" i="1" dirty="0"/>
              <a:t>(Cellular provider, Dual / Single SIM, IPSec/VPN or IP-</a:t>
            </a:r>
            <a:r>
              <a:rPr lang="en-US" sz="1800" i="1" dirty="0" err="1"/>
              <a:t>PassThru</a:t>
            </a:r>
            <a:r>
              <a:rPr lang="en-US" sz="1800" i="1" dirty="0"/>
              <a:t>)</a:t>
            </a:r>
          </a:p>
          <a:p>
            <a:pPr marL="1092420" lvl="4" indent="-292100"/>
            <a:r>
              <a:rPr lang="en-US" sz="2400" dirty="0"/>
              <a:t>Positioning of the unit within the data center to obtain maximum cellular reception. </a:t>
            </a:r>
            <a:r>
              <a:rPr lang="en-US" sz="1800" i="1" dirty="0"/>
              <a:t>(The units can be up to 100m away from the ACS)</a:t>
            </a:r>
          </a:p>
          <a:p>
            <a:pPr marL="1092420" lvl="4" indent="-29210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3216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9F5BF-7444-F347-ABD3-AFE4EE86D3B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3370" y="251211"/>
            <a:ext cx="9982679" cy="389723"/>
          </a:xfrm>
        </p:spPr>
        <p:txBody>
          <a:bodyPr>
            <a:normAutofit/>
          </a:bodyPr>
          <a:lstStyle/>
          <a:p>
            <a:r>
              <a:rPr lang="en-US" sz="2400" dirty="0"/>
              <a:t>ACS Takeaways</a:t>
            </a:r>
            <a:endParaRPr lang="en-US" sz="1600" dirty="0"/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388215" y="1055759"/>
            <a:ext cx="11432976" cy="5040242"/>
          </a:xfrm>
        </p:spPr>
        <p:txBody>
          <a:bodyPr/>
          <a:lstStyle/>
          <a:p>
            <a:pPr marL="292100" lvl="1" indent="-2921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ACS800 is ideally suited for Edge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200" dirty="0"/>
          </a:p>
          <a:p>
            <a:pPr marL="292100" lvl="1" indent="-2921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ACS8000 is ideally suited for Data Center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200" dirty="0"/>
          </a:p>
          <a:p>
            <a:pPr marL="292100" lvl="1" indent="-2921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Multi-protocol support (RS232, RS422 &amp; RS485)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200" dirty="0"/>
          </a:p>
          <a:p>
            <a:pPr marL="292100" lvl="1" indent="-2921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Cellular and PSTN Modem connection supported</a:t>
            </a:r>
          </a:p>
          <a:p>
            <a:pPr marL="292100" lvl="1" indent="-2921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200" dirty="0"/>
          </a:p>
          <a:p>
            <a:pPr marL="292100" lvl="1" indent="-2921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Expanded support for Vertiv Rack PDU and UPS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2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214" y="1055759"/>
            <a:ext cx="8444701" cy="5040242"/>
          </a:xfrm>
        </p:spPr>
        <p:txBody>
          <a:bodyPr/>
          <a:lstStyle/>
          <a:p>
            <a:r>
              <a:rPr lang="en-US" sz="3200" dirty="0"/>
              <a:t>ACS8000 &amp; ACS800 Console Switches</a:t>
            </a:r>
          </a:p>
          <a:p>
            <a:pPr lvl="2"/>
            <a:r>
              <a:rPr lang="en-GB" sz="2800" dirty="0"/>
              <a:t>Value Proposition</a:t>
            </a:r>
            <a:endParaRPr lang="en-US" sz="2800" dirty="0"/>
          </a:p>
          <a:p>
            <a:pPr lvl="2"/>
            <a:r>
              <a:rPr lang="en-US" sz="2800" dirty="0"/>
              <a:t>Overview</a:t>
            </a:r>
          </a:p>
          <a:p>
            <a:pPr lvl="2"/>
            <a:r>
              <a:rPr lang="en-US" sz="2800" dirty="0"/>
              <a:t>Model Comparison</a:t>
            </a:r>
          </a:p>
          <a:p>
            <a:pPr lvl="2"/>
            <a:r>
              <a:rPr lang="en-US" sz="2800" dirty="0"/>
              <a:t>Features</a:t>
            </a:r>
          </a:p>
          <a:p>
            <a:pPr lvl="2"/>
            <a:r>
              <a:rPr lang="en-US" sz="2800" dirty="0"/>
              <a:t>Cellular</a:t>
            </a:r>
          </a:p>
          <a:p>
            <a:pPr lvl="2"/>
            <a:r>
              <a:rPr lang="en-US" sz="2800" dirty="0"/>
              <a:t>Part Numbers</a:t>
            </a:r>
          </a:p>
          <a:p>
            <a:pPr lvl="2"/>
            <a:r>
              <a:rPr lang="en-US" sz="2800" dirty="0"/>
              <a:t>Product Discovery Questions</a:t>
            </a:r>
          </a:p>
          <a:p>
            <a:pPr lvl="2"/>
            <a:r>
              <a:rPr lang="en-US" sz="2800" dirty="0"/>
              <a:t>Market Competition </a:t>
            </a:r>
          </a:p>
          <a:p>
            <a:pPr lvl="2"/>
            <a:r>
              <a:rPr lang="en-US" sz="2800" dirty="0"/>
              <a:t>Key Takeaways</a:t>
            </a:r>
          </a:p>
          <a:p>
            <a:pPr marL="225488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879263" y="6569075"/>
            <a:ext cx="312737" cy="196850"/>
          </a:xfrm>
          <a:prstGeom prst="rect">
            <a:avLst/>
          </a:prstGeom>
        </p:spPr>
        <p:txBody>
          <a:bodyPr/>
          <a:lstStyle/>
          <a:p>
            <a:fld id="{F929F5BF-7444-F347-ABD3-AFE4EE86D3B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441929" y="1059297"/>
            <a:ext cx="5572861" cy="50402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326" rtl="0" eaLnBrk="1" latinLnBrk="0" hangingPunct="1">
              <a:spcBef>
                <a:spcPts val="1200"/>
              </a:spcBef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0" indent="0" algn="l" defTabSz="457326" rtl="0" eaLnBrk="1" latinLnBrk="0" hangingPunct="1"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443036" indent="-217548" algn="l" defTabSz="457326" rtl="0" eaLnBrk="1" latinLnBrk="0" hangingPunct="1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609767" indent="-174673" algn="l" defTabSz="457326" rtl="0" eaLnBrk="1" latinLnBrk="0" hangingPunct="1">
              <a:spcBef>
                <a:spcPts val="1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800320" indent="-190553" algn="l" defTabSz="457326" rtl="0" eaLnBrk="1" latinLnBrk="0" hangingPunct="1">
              <a:spcBef>
                <a:spcPts val="51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957527" indent="-157207" algn="l" defTabSz="457326" rtl="0" eaLnBrk="1" latinLnBrk="0" hangingPunct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-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6pPr>
            <a:lvl7pPr marL="1122672" indent="-157207" algn="l" defTabSz="457326" rtl="0" eaLnBrk="1" latinLnBrk="0" hangingPunct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7pPr>
            <a:lvl8pPr marL="3429944" indent="-228664" algn="l" defTabSz="457326" rtl="0" eaLnBrk="1" latinLnBrk="0" hangingPunct="1">
              <a:spcBef>
                <a:spcPct val="20000"/>
              </a:spcBef>
              <a:buFont typeface="Arial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7269" indent="-228664" algn="l" defTabSz="457326" rtl="0" eaLnBrk="1" latinLnBrk="0" hangingPunct="1">
              <a:spcBef>
                <a:spcPct val="20000"/>
              </a:spcBef>
              <a:buFont typeface="Arial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73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ACS800 &amp; acs8000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Edge               Data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879263" y="6569075"/>
            <a:ext cx="312737" cy="196850"/>
          </a:xfrm>
        </p:spPr>
        <p:txBody>
          <a:bodyPr/>
          <a:lstStyle/>
          <a:p>
            <a:fld id="{DB6B28AA-049B-46A4-92B8-B978DDA589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57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9F5BF-7444-F347-ABD3-AFE4EE86D3B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3370" y="251211"/>
            <a:ext cx="9982679" cy="389723"/>
          </a:xfrm>
        </p:spPr>
        <p:txBody>
          <a:bodyPr>
            <a:normAutofit/>
          </a:bodyPr>
          <a:lstStyle/>
          <a:p>
            <a:r>
              <a:rPr lang="en-US" sz="2400" dirty="0"/>
              <a:t>ACS Value Proposition</a:t>
            </a:r>
            <a:endParaRPr lang="en-US" sz="1600" dirty="0"/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388215" y="1055759"/>
            <a:ext cx="11432976" cy="2724389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Secure in-band and out-of-band remote management </a:t>
            </a:r>
            <a:r>
              <a:rPr lang="en-GB" sz="2800" dirty="0"/>
              <a:t>allowing users to manage their Serial Infrastructure </a:t>
            </a:r>
            <a:endParaRPr lang="en-US" sz="2800" dirty="0"/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Fast, automated configuration with Zero Touch Provisioning</a:t>
            </a:r>
            <a:endParaRPr lang="en-US" sz="2000" dirty="0"/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Access and troubleshoot remote locations using automatic network failover to cellular (and failback) 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Automatic pin-out detection for both Cyclades and Cisco pinouts using straight through cables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Compliance with data </a:t>
            </a:r>
            <a:r>
              <a:rPr lang="en-GB" sz="2000" dirty="0" err="1"/>
              <a:t>center</a:t>
            </a:r>
            <a:r>
              <a:rPr lang="en-GB" sz="2000" dirty="0"/>
              <a:t> access and security policies – customizable, multiple access levels</a:t>
            </a:r>
            <a:endParaRPr lang="en-US" sz="20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6723270-3F0E-475E-AD9A-87FFD3A5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07" y="3709118"/>
            <a:ext cx="8583912" cy="274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95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9282961" y="5211930"/>
            <a:ext cx="0" cy="589146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ACS Value Proposition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215" y="1657351"/>
            <a:ext cx="5477539" cy="490426"/>
          </a:xfrm>
        </p:spPr>
        <p:txBody>
          <a:bodyPr/>
          <a:lstStyle/>
          <a:p>
            <a:pPr lvl="2"/>
            <a:r>
              <a:rPr lang="en-GB" dirty="0"/>
              <a:t>Locally connect to the equipment</a:t>
            </a:r>
          </a:p>
          <a:p>
            <a:pPr lvl="2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lvl="2"/>
            <a:r>
              <a:rPr lang="en-GB" dirty="0"/>
              <a:t>Standard Cat5/6/7 connection to the equipment</a:t>
            </a:r>
          </a:p>
          <a:p>
            <a:pPr lvl="2"/>
            <a:r>
              <a:rPr lang="en-GB" dirty="0"/>
              <a:t>USB connection to the equipment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ts val="4101"/>
              </a:spcBef>
            </a:pPr>
            <a:r>
              <a:rPr lang="en-GB" sz="2001" dirty="0">
                <a:solidFill>
                  <a:schemeClr val="accent1"/>
                </a:solidFill>
                <a:latin typeface="+mn-lt"/>
                <a:cs typeface="Arial"/>
              </a:rPr>
              <a:t>Without ACS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4101"/>
              </a:spcBef>
            </a:pPr>
            <a:r>
              <a:rPr lang="en-GB" sz="2001" dirty="0">
                <a:solidFill>
                  <a:schemeClr val="accent1"/>
                </a:solidFill>
                <a:latin typeface="+mn-lt"/>
                <a:cs typeface="Arial"/>
              </a:rPr>
              <a:t>With ACS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6" y="2255615"/>
            <a:ext cx="3339591" cy="200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534" y="2424774"/>
            <a:ext cx="2889102" cy="1033656"/>
          </a:xfrm>
          <a:prstGeom prst="rect">
            <a:avLst/>
          </a:prstGeom>
        </p:spPr>
      </p:pic>
      <p:pic>
        <p:nvPicPr>
          <p:cNvPr id="12" name="Content Placeholder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573" y="2596597"/>
            <a:ext cx="2678520" cy="99835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431" y="3441055"/>
            <a:ext cx="1502846" cy="64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6886854" y="3095775"/>
            <a:ext cx="588280" cy="665356"/>
          </a:xfrm>
          <a:prstGeom prst="line">
            <a:avLst/>
          </a:prstGeom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150" y="3441055"/>
            <a:ext cx="1502846" cy="64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9048752" y="3256167"/>
            <a:ext cx="1967024" cy="606056"/>
          </a:xfrm>
          <a:prstGeom prst="line">
            <a:avLst/>
          </a:prstGeom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684" y="5130106"/>
            <a:ext cx="1177218" cy="1636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830" y="5521082"/>
            <a:ext cx="1743248" cy="55998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450526" y="52937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200" b="1" dirty="0">
                <a:latin typeface="Arial"/>
                <a:cs typeface="Arial"/>
              </a:rPr>
              <a:t>ACS800 / 8000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72857" y="5872190"/>
            <a:ext cx="914400" cy="17013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200" b="1" dirty="0">
                <a:latin typeface="Arial"/>
                <a:cs typeface="Arial"/>
              </a:rPr>
              <a:t>Router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9057929" y="5801076"/>
            <a:ext cx="0" cy="241250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11" descr="Image result for internet symbo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089" y="5750357"/>
            <a:ext cx="453017" cy="3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435" y="5105443"/>
            <a:ext cx="460145" cy="213967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H="1" flipV="1">
            <a:off x="7637106" y="6042326"/>
            <a:ext cx="1420823" cy="1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1" idx="1"/>
            <a:endCxn id="27" idx="3"/>
          </p:cNvCxnSpPr>
          <p:nvPr/>
        </p:nvCxnSpPr>
        <p:spPr>
          <a:xfrm flipH="1">
            <a:off x="7664580" y="5211931"/>
            <a:ext cx="1473104" cy="496"/>
          </a:xfrm>
          <a:prstGeom prst="line">
            <a:avLst/>
          </a:prstGeom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290035" y="5869992"/>
            <a:ext cx="914400" cy="17013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200" b="1" dirty="0">
                <a:latin typeface="Arial"/>
                <a:cs typeface="Arial"/>
              </a:rPr>
              <a:t>Internet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90035" y="5093634"/>
            <a:ext cx="914400" cy="1911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200" b="1" dirty="0">
                <a:latin typeface="Arial"/>
                <a:cs typeface="Arial"/>
              </a:rPr>
              <a:t>PSTN</a:t>
            </a:r>
          </a:p>
        </p:txBody>
      </p:sp>
    </p:spTree>
    <p:extLst>
      <p:ext uri="{BB962C8B-B14F-4D97-AF65-F5344CB8AC3E}">
        <p14:creationId xmlns:p14="http://schemas.microsoft.com/office/powerpoint/2010/main" val="98749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ACS8000 &amp; acs800 overview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2" y="1231900"/>
            <a:ext cx="11758886" cy="44669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700" y="1020928"/>
            <a:ext cx="11894498" cy="463208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0">
                <a:schemeClr val="bg1">
                  <a:alpha val="70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29" y="1429922"/>
            <a:ext cx="2440399" cy="87312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88215" y="2298807"/>
            <a:ext cx="5477539" cy="4429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326" rtl="0" eaLnBrk="1" latinLnBrk="0" hangingPunct="1">
              <a:spcBef>
                <a:spcPts val="1200"/>
              </a:spcBef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0" indent="0" algn="l" defTabSz="457326" rtl="0" eaLnBrk="1" latinLnBrk="0" hangingPunct="1"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443036" indent="-217548" algn="l" defTabSz="457326" rtl="0" eaLnBrk="1" latinLnBrk="0" hangingPunct="1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609767" indent="-174673" algn="l" defTabSz="457326" rtl="0" eaLnBrk="1" latinLnBrk="0" hangingPunct="1">
              <a:spcBef>
                <a:spcPts val="1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800320" indent="-190553" algn="l" defTabSz="457326" rtl="0" eaLnBrk="1" latinLnBrk="0" hangingPunct="1">
              <a:spcBef>
                <a:spcPts val="51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957527" indent="-157207" algn="l" defTabSz="457326" rtl="0" eaLnBrk="1" latinLnBrk="0" hangingPunct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-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6pPr>
            <a:lvl7pPr marL="1122672" indent="-157207" algn="l" defTabSz="457326" rtl="0" eaLnBrk="1" latinLnBrk="0" hangingPunct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7pPr>
            <a:lvl8pPr marL="3429944" indent="-228664" algn="l" defTabSz="457326" rtl="0" eaLnBrk="1" latinLnBrk="0" hangingPunct="1">
              <a:spcBef>
                <a:spcPct val="20000"/>
              </a:spcBef>
              <a:buFont typeface="Arial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7269" indent="-228664" algn="l" defTabSz="457326" rtl="0" eaLnBrk="1" latinLnBrk="0" hangingPunct="1">
              <a:spcBef>
                <a:spcPct val="20000"/>
              </a:spcBef>
              <a:buFont typeface="Arial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GB" sz="1800" dirty="0"/>
              <a:t>Smaller, compact form factor</a:t>
            </a:r>
          </a:p>
          <a:p>
            <a:pPr lvl="2"/>
            <a:r>
              <a:rPr lang="en-GB" sz="1800" dirty="0"/>
              <a:t>2, 4, and 8 port count versions</a:t>
            </a:r>
          </a:p>
          <a:p>
            <a:pPr lvl="3"/>
            <a:r>
              <a:rPr lang="en-GB" sz="1400" dirty="0"/>
              <a:t>Models w/ internal Analog Modem</a:t>
            </a:r>
          </a:p>
          <a:p>
            <a:pPr lvl="3"/>
            <a:r>
              <a:rPr lang="en-GB" sz="1400" dirty="0"/>
              <a:t>Single AC Power Pack</a:t>
            </a:r>
          </a:p>
          <a:p>
            <a:pPr lvl="3"/>
            <a:r>
              <a:rPr lang="en-GB" sz="1400" dirty="0"/>
              <a:t>19” Rack Mount Kit Available </a:t>
            </a:r>
          </a:p>
          <a:p>
            <a:pPr lvl="2"/>
            <a:r>
              <a:rPr lang="en-GB" sz="1800" b="1" dirty="0"/>
              <a:t>PERFORMANCE FEATURES</a:t>
            </a:r>
          </a:p>
          <a:p>
            <a:pPr lvl="3"/>
            <a:r>
              <a:rPr lang="en-GB" sz="1400" dirty="0"/>
              <a:t>CPU - Dual-core ARM Cortex-A9 </a:t>
            </a:r>
            <a:r>
              <a:rPr lang="en-GB" sz="1400" dirty="0" err="1"/>
              <a:t>MPCore</a:t>
            </a:r>
            <a:r>
              <a:rPr lang="en-GB" sz="1400" dirty="0"/>
              <a:t> with </a:t>
            </a:r>
            <a:r>
              <a:rPr lang="en-GB" sz="1400" dirty="0" err="1"/>
              <a:t>CoreSight</a:t>
            </a:r>
            <a:endParaRPr lang="en-GB" sz="1400" dirty="0"/>
          </a:p>
          <a:p>
            <a:pPr lvl="3"/>
            <a:r>
              <a:rPr lang="en-GB" sz="1400" dirty="0"/>
              <a:t>Memory - 1GB DDR3L RAM</a:t>
            </a:r>
          </a:p>
          <a:p>
            <a:pPr lvl="3"/>
            <a:r>
              <a:rPr lang="en-GB" sz="1400" dirty="0"/>
              <a:t>16GB </a:t>
            </a:r>
            <a:r>
              <a:rPr lang="en-GB" sz="1400" dirty="0" err="1"/>
              <a:t>eMMC</a:t>
            </a:r>
            <a:r>
              <a:rPr lang="en-GB" sz="1400" dirty="0"/>
              <a:t> Flash</a:t>
            </a:r>
          </a:p>
          <a:p>
            <a:pPr lvl="2"/>
            <a:endParaRPr lang="en-GB" sz="1400" dirty="0"/>
          </a:p>
          <a:p>
            <a:pPr lvl="2"/>
            <a:r>
              <a:rPr lang="en-GB" sz="1800" b="1" dirty="0"/>
              <a:t>CONNECTIVITY FEATURES</a:t>
            </a:r>
          </a:p>
          <a:p>
            <a:pPr lvl="3"/>
            <a:r>
              <a:rPr lang="en-GB" sz="1400" dirty="0"/>
              <a:t>(2) NIC’s – Dual Gigabit Ethernet Ports</a:t>
            </a:r>
          </a:p>
          <a:p>
            <a:pPr lvl="3"/>
            <a:r>
              <a:rPr lang="en-GB" sz="1400" dirty="0"/>
              <a:t>(4) USB 2.0 ports </a:t>
            </a:r>
          </a:p>
          <a:p>
            <a:pPr lvl="3"/>
            <a:r>
              <a:rPr lang="en-GB" sz="1400" dirty="0"/>
              <a:t>Sensor Port</a:t>
            </a:r>
          </a:p>
          <a:p>
            <a:pPr lvl="3"/>
            <a:r>
              <a:rPr lang="en-GB" sz="1400" dirty="0"/>
              <a:t>Digital Input and Digital Output Ports</a:t>
            </a:r>
          </a:p>
          <a:p>
            <a:pPr lvl="3"/>
            <a:r>
              <a:rPr lang="en-GB" sz="1400" dirty="0"/>
              <a:t>Multi-protocol support (RS-485/RS-422/RS-232)</a:t>
            </a: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382689" y="1006150"/>
            <a:ext cx="5772066" cy="508819"/>
          </a:xfrm>
          <a:prstGeom prst="rect">
            <a:avLst/>
          </a:prstGeom>
        </p:spPr>
        <p:txBody>
          <a:bodyPr/>
          <a:lstStyle>
            <a:lvl1pPr marL="0" indent="0" algn="l" defTabSz="457326" rtl="0" eaLnBrk="1" latinLnBrk="0" hangingPunct="1">
              <a:spcBef>
                <a:spcPts val="1200"/>
              </a:spcBef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0" indent="0" algn="l" defTabSz="457326" rtl="0" eaLnBrk="1" latinLnBrk="0" hangingPunct="1"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443036" indent="-217548" algn="l" defTabSz="457326" rtl="0" eaLnBrk="1" latinLnBrk="0" hangingPunct="1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609767" indent="-174673" algn="l" defTabSz="457326" rtl="0" eaLnBrk="1" latinLnBrk="0" hangingPunct="1">
              <a:spcBef>
                <a:spcPts val="1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800320" indent="-190553" algn="l" defTabSz="457326" rtl="0" eaLnBrk="1" latinLnBrk="0" hangingPunct="1">
              <a:spcBef>
                <a:spcPts val="51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957527" indent="-157207" algn="l" defTabSz="457326" rtl="0" eaLnBrk="1" latinLnBrk="0" hangingPunct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-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6pPr>
            <a:lvl7pPr marL="1122672" indent="-157207" algn="l" defTabSz="457326" rtl="0" eaLnBrk="1" latinLnBrk="0" hangingPunct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7pPr>
            <a:lvl8pPr marL="3429944" indent="-228664" algn="l" defTabSz="457326" rtl="0" eaLnBrk="1" latinLnBrk="0" hangingPunct="1">
              <a:spcBef>
                <a:spcPct val="20000"/>
              </a:spcBef>
              <a:buFont typeface="Arial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7269" indent="-228664" algn="l" defTabSz="457326" rtl="0" eaLnBrk="1" latinLnBrk="0" hangingPunct="1">
              <a:spcBef>
                <a:spcPct val="20000"/>
              </a:spcBef>
              <a:buFont typeface="Arial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101"/>
              </a:spcBef>
            </a:pPr>
            <a:r>
              <a:rPr lang="en-GB" sz="2001" dirty="0"/>
              <a:t>ACS800</a:t>
            </a:r>
          </a:p>
          <a:p>
            <a:pPr>
              <a:spcBef>
                <a:spcPts val="4101"/>
              </a:spcBef>
            </a:pPr>
            <a:endParaRPr lang="en-GB" sz="200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6" y="1455733"/>
            <a:ext cx="2308819" cy="74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6362785" y="1008422"/>
            <a:ext cx="5772066" cy="508819"/>
          </a:xfrm>
          <a:prstGeom prst="rect">
            <a:avLst/>
          </a:prstGeom>
        </p:spPr>
        <p:txBody>
          <a:bodyPr/>
          <a:lstStyle>
            <a:lvl1pPr marL="0" indent="0" algn="l" defTabSz="457326" rtl="0" eaLnBrk="1" latinLnBrk="0" hangingPunct="1">
              <a:spcBef>
                <a:spcPts val="1200"/>
              </a:spcBef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0" indent="0" algn="l" defTabSz="457326" rtl="0" eaLnBrk="1" latinLnBrk="0" hangingPunct="1"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443036" indent="-217548" algn="l" defTabSz="457326" rtl="0" eaLnBrk="1" latinLnBrk="0" hangingPunct="1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609767" indent="-174673" algn="l" defTabSz="457326" rtl="0" eaLnBrk="1" latinLnBrk="0" hangingPunct="1">
              <a:spcBef>
                <a:spcPts val="1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800320" indent="-190553" algn="l" defTabSz="457326" rtl="0" eaLnBrk="1" latinLnBrk="0" hangingPunct="1">
              <a:spcBef>
                <a:spcPts val="51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957527" indent="-157207" algn="l" defTabSz="457326" rtl="0" eaLnBrk="1" latinLnBrk="0" hangingPunct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-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6pPr>
            <a:lvl7pPr marL="1122672" indent="-157207" algn="l" defTabSz="457326" rtl="0" eaLnBrk="1" latinLnBrk="0" hangingPunct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7pPr>
            <a:lvl8pPr marL="3429944" indent="-228664" algn="l" defTabSz="457326" rtl="0" eaLnBrk="1" latinLnBrk="0" hangingPunct="1">
              <a:spcBef>
                <a:spcPct val="20000"/>
              </a:spcBef>
              <a:buFont typeface="Arial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7269" indent="-228664" algn="l" defTabSz="457326" rtl="0" eaLnBrk="1" latinLnBrk="0" hangingPunct="1">
              <a:spcBef>
                <a:spcPct val="20000"/>
              </a:spcBef>
              <a:buFont typeface="Arial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101"/>
              </a:spcBef>
            </a:pPr>
            <a:r>
              <a:rPr lang="en-GB" sz="2001" dirty="0"/>
              <a:t>ACS8000</a:t>
            </a:r>
          </a:p>
          <a:p>
            <a:pPr>
              <a:spcBef>
                <a:spcPts val="4101"/>
              </a:spcBef>
            </a:pPr>
            <a:endParaRPr lang="en-GB" sz="2001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85" y="1391153"/>
            <a:ext cx="2535824" cy="87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609" y="1365784"/>
            <a:ext cx="3236794" cy="83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6668567" y="2287431"/>
            <a:ext cx="5477539" cy="4429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326" rtl="0" eaLnBrk="1" latinLnBrk="0" hangingPunct="1">
              <a:spcBef>
                <a:spcPts val="1200"/>
              </a:spcBef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0" indent="0" algn="l" defTabSz="457326" rtl="0" eaLnBrk="1" latinLnBrk="0" hangingPunct="1"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443036" indent="-217548" algn="l" defTabSz="457326" rtl="0" eaLnBrk="1" latinLnBrk="0" hangingPunct="1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609767" indent="-174673" algn="l" defTabSz="457326" rtl="0" eaLnBrk="1" latinLnBrk="0" hangingPunct="1">
              <a:spcBef>
                <a:spcPts val="1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800320" indent="-190553" algn="l" defTabSz="457326" rtl="0" eaLnBrk="1" latinLnBrk="0" hangingPunct="1">
              <a:spcBef>
                <a:spcPts val="51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957527" indent="-157207" algn="l" defTabSz="457326" rtl="0" eaLnBrk="1" latinLnBrk="0" hangingPunct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-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6pPr>
            <a:lvl7pPr marL="1122672" indent="-157207" algn="l" defTabSz="457326" rtl="0" eaLnBrk="1" latinLnBrk="0" hangingPunct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7pPr>
            <a:lvl8pPr marL="3429944" indent="-228664" algn="l" defTabSz="457326" rtl="0" eaLnBrk="1" latinLnBrk="0" hangingPunct="1">
              <a:spcBef>
                <a:spcPct val="20000"/>
              </a:spcBef>
              <a:buFont typeface="Arial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7269" indent="-228664" algn="l" defTabSz="457326" rtl="0" eaLnBrk="1" latinLnBrk="0" hangingPunct="1">
              <a:spcBef>
                <a:spcPct val="20000"/>
              </a:spcBef>
              <a:buFont typeface="Arial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88" lvl="2" indent="0">
              <a:buNone/>
            </a:pPr>
            <a:endParaRPr lang="en-GB" sz="1800" dirty="0"/>
          </a:p>
          <a:p>
            <a:pPr lvl="2"/>
            <a:r>
              <a:rPr lang="en-GB" sz="1800" dirty="0"/>
              <a:t>8, 16, 32 and 48 port count versions</a:t>
            </a:r>
          </a:p>
          <a:p>
            <a:pPr lvl="3"/>
            <a:r>
              <a:rPr lang="en-GB" sz="1400" dirty="0"/>
              <a:t>Models w/ internal Analog Modem</a:t>
            </a:r>
          </a:p>
          <a:p>
            <a:pPr lvl="3"/>
            <a:r>
              <a:rPr lang="en-GB" sz="1400" dirty="0"/>
              <a:t>Single/Dual AC Power and Single/Dual DC Power</a:t>
            </a:r>
          </a:p>
          <a:p>
            <a:pPr lvl="3"/>
            <a:r>
              <a:rPr lang="en-GB" sz="1400" dirty="0"/>
              <a:t>Zero-U Rack Mount Kit Available</a:t>
            </a:r>
          </a:p>
          <a:p>
            <a:pPr lvl="2"/>
            <a:r>
              <a:rPr lang="en-GB" sz="1800" b="1" dirty="0"/>
              <a:t>PERFORMANCE FEATURES</a:t>
            </a:r>
          </a:p>
          <a:p>
            <a:pPr lvl="3"/>
            <a:r>
              <a:rPr lang="en-GB" sz="1400" dirty="0"/>
              <a:t>CPU - Dual-core ARM Cortex-A9 </a:t>
            </a:r>
            <a:r>
              <a:rPr lang="en-GB" sz="1400" dirty="0" err="1"/>
              <a:t>MPCore</a:t>
            </a:r>
            <a:r>
              <a:rPr lang="en-GB" sz="1400" dirty="0"/>
              <a:t> with </a:t>
            </a:r>
            <a:r>
              <a:rPr lang="en-GB" sz="1400" dirty="0" err="1"/>
              <a:t>CoreSight</a:t>
            </a:r>
            <a:endParaRPr lang="en-GB" sz="1400" dirty="0"/>
          </a:p>
          <a:p>
            <a:pPr lvl="3"/>
            <a:r>
              <a:rPr lang="en-GB" sz="1400" dirty="0"/>
              <a:t>Memory - 1GB DDR3L RAM</a:t>
            </a:r>
          </a:p>
          <a:p>
            <a:pPr lvl="3"/>
            <a:r>
              <a:rPr lang="en-GB" sz="1400" dirty="0"/>
              <a:t>16GB </a:t>
            </a:r>
            <a:r>
              <a:rPr lang="en-GB" sz="1400" dirty="0" err="1"/>
              <a:t>eMMC</a:t>
            </a:r>
            <a:r>
              <a:rPr lang="en-GB" sz="1400" dirty="0"/>
              <a:t> Flash</a:t>
            </a:r>
          </a:p>
          <a:p>
            <a:pPr lvl="2"/>
            <a:endParaRPr lang="en-GB" sz="1400" dirty="0"/>
          </a:p>
          <a:p>
            <a:pPr lvl="2"/>
            <a:r>
              <a:rPr lang="en-GB" sz="1800" b="1" dirty="0"/>
              <a:t>CONNECTIVITY FEATURES</a:t>
            </a:r>
          </a:p>
          <a:p>
            <a:pPr lvl="3"/>
            <a:r>
              <a:rPr lang="en-GB" sz="1400" dirty="0"/>
              <a:t>(2) NIC’s – Dual Gigabit Ethernet Ports</a:t>
            </a:r>
          </a:p>
          <a:p>
            <a:pPr lvl="3"/>
            <a:r>
              <a:rPr lang="en-GB" sz="1400" dirty="0"/>
              <a:t>(2) SFP Fibre-Optic Ports</a:t>
            </a:r>
          </a:p>
          <a:p>
            <a:pPr lvl="3"/>
            <a:r>
              <a:rPr lang="en-GB" sz="1400" dirty="0"/>
              <a:t>(8) USB 2.0 ports </a:t>
            </a:r>
          </a:p>
          <a:p>
            <a:pPr lvl="3"/>
            <a:r>
              <a:rPr lang="en-GB" sz="1400" dirty="0"/>
              <a:t>Sensor Port</a:t>
            </a:r>
          </a:p>
          <a:p>
            <a:pPr lvl="3"/>
            <a:r>
              <a:rPr lang="en-GB" sz="1400" dirty="0"/>
              <a:t>Digital Input Ports</a:t>
            </a:r>
          </a:p>
          <a:p>
            <a:pPr lvl="3"/>
            <a:r>
              <a:rPr lang="en-GB" sz="1400" dirty="0"/>
              <a:t>Multi-protocol support (RS-485/RS-422/RS-232)</a:t>
            </a:r>
          </a:p>
          <a:p>
            <a:pPr lvl="3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69065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94296"/>
              </p:ext>
            </p:extLst>
          </p:nvPr>
        </p:nvGraphicFramePr>
        <p:xfrm>
          <a:off x="1277215" y="843736"/>
          <a:ext cx="9088835" cy="5602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0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30802">
                  <a:extLst>
                    <a:ext uri="{9D8B030D-6E8A-4147-A177-3AD203B41FA5}">
                      <a16:colId xmlns:a16="http://schemas.microsoft.com/office/drawing/2014/main" val="2993207605"/>
                    </a:ext>
                  </a:extLst>
                </a:gridCol>
              </a:tblGrid>
              <a:tr h="636403">
                <a:tc>
                  <a:txBody>
                    <a:bodyPr/>
                    <a:lstStyle/>
                    <a:p>
                      <a:pPr algn="l"/>
                      <a:r>
                        <a:rPr lang="de-CH" sz="1600" dirty="0"/>
                        <a:t>                Model</a:t>
                      </a:r>
                    </a:p>
                    <a:p>
                      <a:pPr algn="l"/>
                      <a:r>
                        <a:rPr lang="de-CH" sz="1600" dirty="0"/>
                        <a:t> Feature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ACS 8000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ACS 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937">
                <a:tc>
                  <a:txBody>
                    <a:bodyPr/>
                    <a:lstStyle/>
                    <a:p>
                      <a:pPr algn="ctr"/>
                      <a:r>
                        <a:rPr lang="de-CH" sz="1400" dirty="0"/>
                        <a:t>CPU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Dual-core ARM® Cortex™-A9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3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Dual-core ARM® Cortex™-A9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077">
                <a:tc>
                  <a:txBody>
                    <a:bodyPr/>
                    <a:lstStyle/>
                    <a:p>
                      <a:pPr algn="ctr"/>
                      <a:r>
                        <a:rPr lang="de-CH" sz="1400" dirty="0"/>
                        <a:t>Memory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/>
                        <a:t>1GB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/>
                        <a:t>1GB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658">
                <a:tc>
                  <a:txBody>
                    <a:bodyPr/>
                    <a:lstStyle/>
                    <a:p>
                      <a:pPr algn="ctr"/>
                      <a:r>
                        <a:rPr lang="de-CH" sz="1400" dirty="0"/>
                        <a:t>Storage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/>
                        <a:t>16GB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/>
                        <a:t>16GB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099">
                <a:tc>
                  <a:txBody>
                    <a:bodyPr/>
                    <a:lstStyle/>
                    <a:p>
                      <a:pPr algn="ctr"/>
                      <a:r>
                        <a:rPr lang="de-CH" sz="1400" dirty="0"/>
                        <a:t>Port Range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/>
                        <a:t>8,16,32,48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2, 4, 8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378">
                <a:tc>
                  <a:txBody>
                    <a:bodyPr/>
                    <a:lstStyle/>
                    <a:p>
                      <a:pPr algn="ctr"/>
                      <a:r>
                        <a:rPr lang="de-CH" sz="1400" dirty="0"/>
                        <a:t>Power Supplies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Single/Dual AC/DC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 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099">
                <a:tc>
                  <a:txBody>
                    <a:bodyPr/>
                    <a:lstStyle/>
                    <a:p>
                      <a:pPr algn="ctr"/>
                      <a:r>
                        <a:rPr lang="de-CH" sz="1400" dirty="0"/>
                        <a:t>Dual LAN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797">
                <a:tc>
                  <a:txBody>
                    <a:bodyPr/>
                    <a:lstStyle/>
                    <a:p>
                      <a:pPr algn="ctr"/>
                      <a:r>
                        <a:rPr lang="de-CH" sz="1400" dirty="0"/>
                        <a:t>Soft-Pin Out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099">
                <a:tc>
                  <a:txBody>
                    <a:bodyPr/>
                    <a:lstStyle/>
                    <a:p>
                      <a:pPr algn="ctr"/>
                      <a:r>
                        <a:rPr lang="de-CH" sz="1400" dirty="0"/>
                        <a:t>SD-Card</a:t>
                      </a:r>
                      <a:r>
                        <a:rPr lang="de-CH" sz="1400" baseline="0" dirty="0"/>
                        <a:t> Slot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797">
                <a:tc>
                  <a:txBody>
                    <a:bodyPr/>
                    <a:lstStyle/>
                    <a:p>
                      <a:pPr algn="ctr"/>
                      <a:r>
                        <a:rPr lang="de-CH" sz="1400" dirty="0"/>
                        <a:t>SFP</a:t>
                      </a:r>
                      <a:r>
                        <a:rPr lang="de-CH" sz="1400" baseline="0" dirty="0"/>
                        <a:t> Slot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658">
                <a:tc>
                  <a:txBody>
                    <a:bodyPr/>
                    <a:lstStyle/>
                    <a:p>
                      <a:pPr algn="ctr"/>
                      <a:r>
                        <a:rPr lang="de-CH" sz="1400" dirty="0"/>
                        <a:t>USB Ports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7521">
                <a:tc>
                  <a:txBody>
                    <a:bodyPr/>
                    <a:lstStyle/>
                    <a:p>
                      <a:pPr algn="ctr"/>
                      <a:r>
                        <a:rPr lang="de-CH" sz="1400" dirty="0"/>
                        <a:t>Sensor Options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Internal Analog Modem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906745"/>
                  </a:ext>
                </a:extLst>
              </a:tr>
              <a:tr h="327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Cellular</a:t>
                      </a:r>
                      <a:r>
                        <a:rPr lang="en-US" sz="1400" baseline="0" dirty="0"/>
                        <a:t> Modem Support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314735"/>
                  </a:ext>
                </a:extLst>
              </a:tr>
              <a:tr h="4075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Multi Protocol 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 </a:t>
                      </a:r>
                      <a:r>
                        <a:rPr lang="en-US" sz="1000" dirty="0"/>
                        <a:t>(Ports 1 &amp; 2 only)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 </a:t>
                      </a:r>
                      <a:r>
                        <a:rPr lang="en-US" sz="1000" dirty="0"/>
                        <a:t>(All Ports)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47024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F5BF-7444-F347-ABD3-AFE4EE86D3B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Acs Model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8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ACS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GB" dirty="0"/>
              <a:t>Fast, automated configuration with Zero Touch Provisioning</a:t>
            </a:r>
          </a:p>
          <a:p>
            <a:pPr lvl="2"/>
            <a:r>
              <a:rPr lang="en-GB" dirty="0"/>
              <a:t>Access and troubleshoot remote locations using automatic network failover to cellular (and failback) </a:t>
            </a:r>
          </a:p>
          <a:p>
            <a:pPr lvl="2"/>
            <a:r>
              <a:rPr lang="en-GB" dirty="0"/>
              <a:t>No need for adaptors with automatic Cyclades™ and Cisco pin-out conversions </a:t>
            </a:r>
          </a:p>
          <a:p>
            <a:pPr lvl="2"/>
            <a:r>
              <a:rPr lang="en-GB" dirty="0"/>
              <a:t>Expanded support for Rack PDUs from Vertiv, </a:t>
            </a:r>
            <a:r>
              <a:rPr lang="en-GB" dirty="0" err="1"/>
              <a:t>ServerTech</a:t>
            </a:r>
            <a:r>
              <a:rPr lang="en-GB" dirty="0"/>
              <a:t>, APC, Raritan and Eaton </a:t>
            </a:r>
          </a:p>
          <a:p>
            <a:pPr lvl="2"/>
            <a:r>
              <a:rPr lang="en-GB" dirty="0"/>
              <a:t>Support for Vertiv GXT4 UPS systems </a:t>
            </a:r>
          </a:p>
          <a:p>
            <a:pPr lvl="2"/>
            <a:r>
              <a:rPr lang="en-GB" dirty="0"/>
              <a:t>Integrated support for 1Gb SFP fibre modules </a:t>
            </a:r>
          </a:p>
          <a:p>
            <a:pPr lvl="2"/>
            <a:r>
              <a:rPr lang="en-GB" dirty="0"/>
              <a:t>USB ports to support new IT equipment console ports (</a:t>
            </a:r>
            <a:r>
              <a:rPr lang="en-GB" i="1" dirty="0"/>
              <a:t>USB Serial</a:t>
            </a:r>
            <a:r>
              <a:rPr lang="en-GB" dirty="0"/>
              <a:t>) and USB external devices</a:t>
            </a:r>
          </a:p>
          <a:p>
            <a:pPr lvl="2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lvl="2"/>
            <a:r>
              <a:rPr lang="en-GB" dirty="0"/>
              <a:t>Secure in-band and out-of-band network remote management</a:t>
            </a:r>
          </a:p>
          <a:p>
            <a:pPr lvl="2"/>
            <a:r>
              <a:rPr lang="en-GB" dirty="0"/>
              <a:t>Remotely manage and control IT assets from anywhere in the world</a:t>
            </a:r>
          </a:p>
          <a:p>
            <a:pPr lvl="2"/>
            <a:r>
              <a:rPr lang="en-GB" dirty="0"/>
              <a:t>Maximize productivity while providing scalability and reducing operational costs.</a:t>
            </a:r>
          </a:p>
          <a:p>
            <a:pPr lvl="2"/>
            <a:r>
              <a:rPr lang="en-GB" dirty="0"/>
              <a:t>Ensure compliance with data </a:t>
            </a:r>
            <a:r>
              <a:rPr lang="en-GB" dirty="0" err="1"/>
              <a:t>center</a:t>
            </a:r>
            <a:r>
              <a:rPr lang="en-GB" dirty="0"/>
              <a:t> access and security policies – customizable, multiple access levels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ts val="4101"/>
              </a:spcBef>
            </a:pPr>
            <a:r>
              <a:rPr lang="en-GB" sz="2001" dirty="0">
                <a:solidFill>
                  <a:schemeClr val="accent1"/>
                </a:solidFill>
                <a:latin typeface="+mn-lt"/>
                <a:cs typeface="Arial"/>
              </a:rPr>
              <a:t>Features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4101"/>
              </a:spcBef>
            </a:pPr>
            <a:r>
              <a:rPr lang="en-GB" sz="2001" dirty="0">
                <a:solidFill>
                  <a:schemeClr val="accent1"/>
                </a:solidFill>
                <a:latin typeface="+mn-lt"/>
                <a:cs typeface="Arial"/>
              </a:rPr>
              <a:t>Benefits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E2D43F-0476-46DD-A3BE-2C728795D3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93" y="5187343"/>
            <a:ext cx="2440399" cy="87312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930962E-F200-4FE2-8E8D-E9C2B203B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70" y="5213154"/>
            <a:ext cx="2308819" cy="74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2FD8E1D-7D73-4080-BE25-844DC519D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32" y="5148574"/>
            <a:ext cx="2535824" cy="87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97F4F7C-AA36-41D2-B951-0359ACC9F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56" y="5123205"/>
            <a:ext cx="3236794" cy="83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122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software features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2" y="1231900"/>
            <a:ext cx="11758886" cy="44669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700" y="1020928"/>
            <a:ext cx="11894498" cy="463208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0">
                <a:schemeClr val="bg1">
                  <a:alpha val="70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29" y="1429922"/>
            <a:ext cx="2440399" cy="87312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88215" y="2570403"/>
            <a:ext cx="5477539" cy="4429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326" rtl="0" eaLnBrk="1" latinLnBrk="0" hangingPunct="1">
              <a:spcBef>
                <a:spcPts val="1200"/>
              </a:spcBef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0" indent="0" algn="l" defTabSz="457326" rtl="0" eaLnBrk="1" latinLnBrk="0" hangingPunct="1"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443036" indent="-217548" algn="l" defTabSz="457326" rtl="0" eaLnBrk="1" latinLnBrk="0" hangingPunct="1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609767" indent="-174673" algn="l" defTabSz="457326" rtl="0" eaLnBrk="1" latinLnBrk="0" hangingPunct="1">
              <a:spcBef>
                <a:spcPts val="1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800320" indent="-190553" algn="l" defTabSz="457326" rtl="0" eaLnBrk="1" latinLnBrk="0" hangingPunct="1">
              <a:spcBef>
                <a:spcPts val="51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957527" indent="-157207" algn="l" defTabSz="457326" rtl="0" eaLnBrk="1" latinLnBrk="0" hangingPunct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-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6pPr>
            <a:lvl7pPr marL="1122672" indent="-157207" algn="l" defTabSz="457326" rtl="0" eaLnBrk="1" latinLnBrk="0" hangingPunct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7pPr>
            <a:lvl8pPr marL="3429944" indent="-228664" algn="l" defTabSz="457326" rtl="0" eaLnBrk="1" latinLnBrk="0" hangingPunct="1">
              <a:spcBef>
                <a:spcPct val="20000"/>
              </a:spcBef>
              <a:buFont typeface="Arial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7269" indent="-228664" algn="l" defTabSz="457326" rtl="0" eaLnBrk="1" latinLnBrk="0" hangingPunct="1">
              <a:spcBef>
                <a:spcPct val="20000"/>
              </a:spcBef>
              <a:buFont typeface="Arial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GB" sz="1800" dirty="0" err="1"/>
              <a:t>Onboard</a:t>
            </a:r>
            <a:r>
              <a:rPr lang="en-GB" sz="1800" dirty="0"/>
              <a:t> Web UI, DSView single-pane of glass</a:t>
            </a:r>
          </a:p>
          <a:p>
            <a:pPr marL="225488" lvl="2" indent="0">
              <a:buNone/>
            </a:pPr>
            <a:endParaRPr lang="en-GB" sz="1800" dirty="0"/>
          </a:p>
          <a:p>
            <a:pPr lvl="2"/>
            <a:r>
              <a:rPr lang="en-GB" sz="1800" dirty="0"/>
              <a:t>Scripting support via CLI, Bash, </a:t>
            </a:r>
            <a:r>
              <a:rPr lang="en-GB" sz="1800" dirty="0" err="1"/>
              <a:t>Awk</a:t>
            </a:r>
            <a:r>
              <a:rPr lang="en-GB" sz="1800" dirty="0"/>
              <a:t>, Python (New), Perl (New)</a:t>
            </a:r>
          </a:p>
          <a:p>
            <a:pPr marL="225488" lvl="2" indent="0">
              <a:buNone/>
            </a:pPr>
            <a:endParaRPr lang="en-GB" sz="1800" dirty="0"/>
          </a:p>
          <a:p>
            <a:pPr lvl="2"/>
            <a:r>
              <a:rPr lang="en-GB" sz="1800" dirty="0"/>
              <a:t>Network authentication via Local, RADIUS, TACACS+, LDAP, Active Directory</a:t>
            </a:r>
          </a:p>
          <a:p>
            <a:pPr marL="225488" lvl="2" indent="0">
              <a:buNone/>
            </a:pPr>
            <a:endParaRPr lang="en-GB" sz="1800" dirty="0"/>
          </a:p>
          <a:p>
            <a:pPr lvl="2"/>
            <a:r>
              <a:rPr lang="en-GB" sz="1800" dirty="0"/>
              <a:t>Analog modem dial-up authentication via PAP, CHAP and EAP</a:t>
            </a:r>
          </a:p>
          <a:p>
            <a:pPr lvl="2"/>
            <a:endParaRPr lang="en-GB" sz="1800" dirty="0"/>
          </a:p>
          <a:p>
            <a:pPr lvl="2"/>
            <a:r>
              <a:rPr lang="en-GB" sz="1800" dirty="0"/>
              <a:t>Encryption support via TLSv1.2, SSLv3, AES128/256, SHA256/384</a:t>
            </a: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382689" y="1006150"/>
            <a:ext cx="5772066" cy="508819"/>
          </a:xfrm>
          <a:prstGeom prst="rect">
            <a:avLst/>
          </a:prstGeom>
        </p:spPr>
        <p:txBody>
          <a:bodyPr/>
          <a:lstStyle>
            <a:lvl1pPr marL="0" indent="0" algn="l" defTabSz="457326" rtl="0" eaLnBrk="1" latinLnBrk="0" hangingPunct="1">
              <a:spcBef>
                <a:spcPts val="1200"/>
              </a:spcBef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0" indent="0" algn="l" defTabSz="457326" rtl="0" eaLnBrk="1" latinLnBrk="0" hangingPunct="1"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443036" indent="-217548" algn="l" defTabSz="457326" rtl="0" eaLnBrk="1" latinLnBrk="0" hangingPunct="1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609767" indent="-174673" algn="l" defTabSz="457326" rtl="0" eaLnBrk="1" latinLnBrk="0" hangingPunct="1">
              <a:spcBef>
                <a:spcPts val="1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800320" indent="-190553" algn="l" defTabSz="457326" rtl="0" eaLnBrk="1" latinLnBrk="0" hangingPunct="1">
              <a:spcBef>
                <a:spcPts val="51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957527" indent="-157207" algn="l" defTabSz="457326" rtl="0" eaLnBrk="1" latinLnBrk="0" hangingPunct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-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6pPr>
            <a:lvl7pPr marL="1122672" indent="-157207" algn="l" defTabSz="457326" rtl="0" eaLnBrk="1" latinLnBrk="0" hangingPunct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7pPr>
            <a:lvl8pPr marL="3429944" indent="-228664" algn="l" defTabSz="457326" rtl="0" eaLnBrk="1" latinLnBrk="0" hangingPunct="1">
              <a:spcBef>
                <a:spcPct val="20000"/>
              </a:spcBef>
              <a:buFont typeface="Arial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7269" indent="-228664" algn="l" defTabSz="457326" rtl="0" eaLnBrk="1" latinLnBrk="0" hangingPunct="1">
              <a:spcBef>
                <a:spcPct val="20000"/>
              </a:spcBef>
              <a:buFont typeface="Arial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101"/>
              </a:spcBef>
            </a:pPr>
            <a:r>
              <a:rPr lang="en-GB" sz="2001" dirty="0"/>
              <a:t>ACS800</a:t>
            </a:r>
          </a:p>
          <a:p>
            <a:pPr>
              <a:spcBef>
                <a:spcPts val="4101"/>
              </a:spcBef>
            </a:pPr>
            <a:endParaRPr lang="en-GB" sz="200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6" y="1455733"/>
            <a:ext cx="2308819" cy="74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6362785" y="1008422"/>
            <a:ext cx="5772066" cy="508819"/>
          </a:xfrm>
          <a:prstGeom prst="rect">
            <a:avLst/>
          </a:prstGeom>
        </p:spPr>
        <p:txBody>
          <a:bodyPr/>
          <a:lstStyle>
            <a:lvl1pPr marL="0" indent="0" algn="l" defTabSz="457326" rtl="0" eaLnBrk="1" latinLnBrk="0" hangingPunct="1">
              <a:spcBef>
                <a:spcPts val="1200"/>
              </a:spcBef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0" indent="0" algn="l" defTabSz="457326" rtl="0" eaLnBrk="1" latinLnBrk="0" hangingPunct="1"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443036" indent="-217548" algn="l" defTabSz="457326" rtl="0" eaLnBrk="1" latinLnBrk="0" hangingPunct="1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609767" indent="-174673" algn="l" defTabSz="457326" rtl="0" eaLnBrk="1" latinLnBrk="0" hangingPunct="1">
              <a:spcBef>
                <a:spcPts val="1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800320" indent="-190553" algn="l" defTabSz="457326" rtl="0" eaLnBrk="1" latinLnBrk="0" hangingPunct="1">
              <a:spcBef>
                <a:spcPts val="51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957527" indent="-157207" algn="l" defTabSz="457326" rtl="0" eaLnBrk="1" latinLnBrk="0" hangingPunct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-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6pPr>
            <a:lvl7pPr marL="1122672" indent="-157207" algn="l" defTabSz="457326" rtl="0" eaLnBrk="1" latinLnBrk="0" hangingPunct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7pPr>
            <a:lvl8pPr marL="3429944" indent="-228664" algn="l" defTabSz="457326" rtl="0" eaLnBrk="1" latinLnBrk="0" hangingPunct="1">
              <a:spcBef>
                <a:spcPct val="20000"/>
              </a:spcBef>
              <a:buFont typeface="Arial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7269" indent="-228664" algn="l" defTabSz="457326" rtl="0" eaLnBrk="1" latinLnBrk="0" hangingPunct="1">
              <a:spcBef>
                <a:spcPct val="20000"/>
              </a:spcBef>
              <a:buFont typeface="Arial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101"/>
              </a:spcBef>
            </a:pPr>
            <a:r>
              <a:rPr lang="en-GB" sz="2001" dirty="0"/>
              <a:t>ACS8000</a:t>
            </a:r>
          </a:p>
          <a:p>
            <a:pPr>
              <a:spcBef>
                <a:spcPts val="4101"/>
              </a:spcBef>
            </a:pPr>
            <a:endParaRPr lang="en-GB" sz="2001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85" y="1391153"/>
            <a:ext cx="2535824" cy="87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609" y="1365784"/>
            <a:ext cx="3236794" cy="83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6668567" y="2287431"/>
            <a:ext cx="5477539" cy="4429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326" rtl="0" eaLnBrk="1" latinLnBrk="0" hangingPunct="1">
              <a:spcBef>
                <a:spcPts val="1200"/>
              </a:spcBef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0" indent="0" algn="l" defTabSz="457326" rtl="0" eaLnBrk="1" latinLnBrk="0" hangingPunct="1"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443036" indent="-217548" algn="l" defTabSz="457326" rtl="0" eaLnBrk="1" latinLnBrk="0" hangingPunct="1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609767" indent="-174673" algn="l" defTabSz="457326" rtl="0" eaLnBrk="1" latinLnBrk="0" hangingPunct="1">
              <a:spcBef>
                <a:spcPts val="1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800320" indent="-190553" algn="l" defTabSz="457326" rtl="0" eaLnBrk="1" latinLnBrk="0" hangingPunct="1">
              <a:spcBef>
                <a:spcPts val="51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957527" indent="-157207" algn="l" defTabSz="457326" rtl="0" eaLnBrk="1" latinLnBrk="0" hangingPunct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-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6pPr>
            <a:lvl7pPr marL="1122672" indent="-157207" algn="l" defTabSz="457326" rtl="0" eaLnBrk="1" latinLnBrk="0" hangingPunct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7pPr>
            <a:lvl8pPr marL="3429944" indent="-228664" algn="l" defTabSz="457326" rtl="0" eaLnBrk="1" latinLnBrk="0" hangingPunct="1">
              <a:spcBef>
                <a:spcPct val="20000"/>
              </a:spcBef>
              <a:buFont typeface="Arial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7269" indent="-228664" algn="l" defTabSz="457326" rtl="0" eaLnBrk="1" latinLnBrk="0" hangingPunct="1">
              <a:spcBef>
                <a:spcPct val="20000"/>
              </a:spcBef>
              <a:buFont typeface="Arial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88" lvl="2" indent="0">
              <a:buNone/>
            </a:pPr>
            <a:endParaRPr lang="en-GB" sz="1800" dirty="0"/>
          </a:p>
          <a:p>
            <a:pPr lvl="2"/>
            <a:r>
              <a:rPr lang="en-GB" sz="1800" dirty="0"/>
              <a:t>2 Factor authentication (RSA </a:t>
            </a:r>
            <a:r>
              <a:rPr lang="en-GB" sz="1800" dirty="0" err="1"/>
              <a:t>SecureID</a:t>
            </a:r>
            <a:r>
              <a:rPr lang="en-GB" sz="1800" dirty="0"/>
              <a:t>) </a:t>
            </a:r>
          </a:p>
          <a:p>
            <a:pPr lvl="2"/>
            <a:endParaRPr lang="en-GB" sz="1800" dirty="0"/>
          </a:p>
          <a:p>
            <a:pPr lvl="2"/>
            <a:r>
              <a:rPr lang="en-GB" sz="1800" dirty="0"/>
              <a:t>OTP (One Time Password)</a:t>
            </a:r>
          </a:p>
          <a:p>
            <a:pPr lvl="2"/>
            <a:endParaRPr lang="en-GB" sz="1800" dirty="0"/>
          </a:p>
          <a:p>
            <a:pPr lvl="2"/>
            <a:r>
              <a:rPr lang="en-GB" sz="1800" dirty="0"/>
              <a:t>SSHv1 and SSHv2</a:t>
            </a:r>
          </a:p>
          <a:p>
            <a:pPr lvl="2"/>
            <a:endParaRPr lang="en-GB" sz="1800" dirty="0"/>
          </a:p>
          <a:p>
            <a:pPr lvl="2"/>
            <a:r>
              <a:rPr lang="en-GB" sz="1800" dirty="0"/>
              <a:t>SNMPv3 support</a:t>
            </a:r>
          </a:p>
          <a:p>
            <a:pPr lvl="2"/>
            <a:endParaRPr lang="en-GB" sz="1800" dirty="0"/>
          </a:p>
          <a:p>
            <a:pPr lvl="2"/>
            <a:r>
              <a:rPr lang="en-GB" sz="1800" dirty="0"/>
              <a:t>Zero Touch Provisioning</a:t>
            </a:r>
          </a:p>
          <a:p>
            <a:pPr lvl="3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8397045"/>
      </p:ext>
    </p:extLst>
  </p:cSld>
  <p:clrMapOvr>
    <a:masterClrMapping/>
  </p:clrMapOvr>
</p:sld>
</file>

<file path=ppt/theme/theme1.xml><?xml version="1.0" encoding="utf-8"?>
<a:theme xmlns:a="http://schemas.openxmlformats.org/drawingml/2006/main" name="Vertiv Presentation Template">
  <a:themeElements>
    <a:clrScheme name="Vertiv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FF8C00"/>
      </a:accent1>
      <a:accent2>
        <a:srgbClr val="0092BD"/>
      </a:accent2>
      <a:accent3>
        <a:srgbClr val="64A539"/>
      </a:accent3>
      <a:accent4>
        <a:srgbClr val="C6283C"/>
      </a:accent4>
      <a:accent5>
        <a:srgbClr val="4D4D4D"/>
      </a:accent5>
      <a:accent6>
        <a:srgbClr val="777777"/>
      </a:accent6>
      <a:hlink>
        <a:srgbClr val="FF8C00"/>
      </a:hlink>
      <a:folHlink>
        <a:srgbClr val="77777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smtClean="0"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Template_VersionB" id="{BDCAB872-8595-8C41-AA92-A2523866E35F}" vid="{416301ED-1AD8-5C40-A2CE-48409017E24B}"/>
    </a:ext>
  </a:extLst>
</a:theme>
</file>

<file path=ppt/theme/theme2.xml><?xml version="1.0" encoding="utf-8"?>
<a:theme xmlns:a="http://schemas.openxmlformats.org/drawingml/2006/main" name="Vertiv_PPT_Template_VersionB">
  <a:themeElements>
    <a:clrScheme name="Vertiv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FF8C00"/>
      </a:accent1>
      <a:accent2>
        <a:srgbClr val="0092BD"/>
      </a:accent2>
      <a:accent3>
        <a:srgbClr val="64A539"/>
      </a:accent3>
      <a:accent4>
        <a:srgbClr val="C6283C"/>
      </a:accent4>
      <a:accent5>
        <a:srgbClr val="4D4D4D"/>
      </a:accent5>
      <a:accent6>
        <a:srgbClr val="777777"/>
      </a:accent6>
      <a:hlink>
        <a:srgbClr val="FF8C00"/>
      </a:hlink>
      <a:folHlink>
        <a:srgbClr val="77777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smtClean="0"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Template_VersionB" id="{BDCAB872-8595-8C41-AA92-A2523866E35F}" vid="{416301ED-1AD8-5C40-A2CE-48409017E24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E733EAC1B11B4B9BAD9EDEF67310A1" ma:contentTypeVersion="3" ma:contentTypeDescription="Create a new document." ma:contentTypeScope="" ma:versionID="b0cf28d9acda5e1dbe174ad94523b4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7d70e8d0184b3548907baadff165fb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CBD0D3-41F3-4AB3-A7D1-2FDE57770EE4}"/>
</file>

<file path=customXml/itemProps2.xml><?xml version="1.0" encoding="utf-8"?>
<ds:datastoreItem xmlns:ds="http://schemas.openxmlformats.org/officeDocument/2006/customXml" ds:itemID="{066974F8-C55D-47A9-86A2-3091FA1232F0}"/>
</file>

<file path=customXml/itemProps3.xml><?xml version="1.0" encoding="utf-8"?>
<ds:datastoreItem xmlns:ds="http://schemas.openxmlformats.org/officeDocument/2006/customXml" ds:itemID="{D4CFFB1C-77DE-47F3-B11E-53C7B3F609E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12800</TotalTime>
  <Words>1626</Words>
  <Application>Microsoft Office PowerPoint</Application>
  <PresentationFormat>Widescreen</PresentationFormat>
  <Paragraphs>298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Lucida Grande</vt:lpstr>
      <vt:lpstr>Times New Roman</vt:lpstr>
      <vt:lpstr>Vertiv Presentation Template</vt:lpstr>
      <vt:lpstr>Vertiv_PPT_Template_VersionB</vt:lpstr>
      <vt:lpstr>Advanced Console switch</vt:lpstr>
      <vt:lpstr>contents</vt:lpstr>
      <vt:lpstr>ACS800 &amp; acs8000</vt:lpstr>
      <vt:lpstr>ACS Value Proposition</vt:lpstr>
      <vt:lpstr>ACS Value Proposition</vt:lpstr>
      <vt:lpstr>ACS8000 &amp; acs800 overview</vt:lpstr>
      <vt:lpstr>Acs Model Comparison</vt:lpstr>
      <vt:lpstr>ACS features</vt:lpstr>
      <vt:lpstr>Standard software features</vt:lpstr>
      <vt:lpstr>Cellular</vt:lpstr>
      <vt:lpstr>ACS8000 SKUs</vt:lpstr>
      <vt:lpstr>ACS800 SKUs</vt:lpstr>
      <vt:lpstr>Product Discovery questions</vt:lpstr>
      <vt:lpstr>ACS market competition</vt:lpstr>
      <vt:lpstr>ACS Market Challenges</vt:lpstr>
      <vt:lpstr>ACS Takeaways</vt:lpstr>
    </vt:vector>
  </TitlesOfParts>
  <Company>Vertiv Infrastructure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ACS Sales Presentation</dc:title>
  <dc:subject>Serial Console Switches</dc:subject>
  <dc:creator>Andy Itzinger</dc:creator>
  <cp:lastModifiedBy>Itzinger, Andrew</cp:lastModifiedBy>
  <cp:revision>3</cp:revision>
  <cp:lastPrinted>2017-12-07T21:02:31Z</cp:lastPrinted>
  <dcterms:created xsi:type="dcterms:W3CDTF">2016-07-18T18:48:10Z</dcterms:created>
  <dcterms:modified xsi:type="dcterms:W3CDTF">2018-05-21T16:49:08Z</dcterms:modified>
  <cp:version>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0x01010066E733EAC1B11B4B9BAD9EDEF67310A1</vt:lpwstr>
  </property>
</Properties>
</file>