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ommentAuthors.xml" ContentType="application/vnd.openxmlformats-officedocument.presentationml.commentAuthors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2" r:id="rId1"/>
  </p:sldMasterIdLst>
  <p:notesMasterIdLst>
    <p:notesMasterId r:id="rId8"/>
  </p:notesMasterIdLst>
  <p:handoutMasterIdLst>
    <p:handoutMasterId r:id="rId9"/>
  </p:handoutMasterIdLst>
  <p:sldIdLst>
    <p:sldId id="275" r:id="rId2"/>
    <p:sldId id="4439" r:id="rId3"/>
    <p:sldId id="4459" r:id="rId4"/>
    <p:sldId id="639" r:id="rId5"/>
    <p:sldId id="4473" r:id="rId6"/>
    <p:sldId id="277" r:id="rId7"/>
  </p:sldIdLst>
  <p:sldSz cx="12192000" cy="6858000"/>
  <p:notesSz cx="6797675" cy="9926638"/>
  <p:defaultTextStyle>
    <a:defPPr>
      <a:defRPr lang="en-US"/>
    </a:defPPr>
    <a:lvl1pPr marL="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orient="horz" pos="363" userDrawn="1">
          <p15:clr>
            <a:srgbClr val="A4A3A4"/>
          </p15:clr>
        </p15:guide>
        <p15:guide id="5" pos="3885" userDrawn="1">
          <p15:clr>
            <a:srgbClr val="A4A3A4"/>
          </p15:clr>
        </p15:guide>
        <p15:guide id="6" orient="horz" pos="413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eishman-Hillard" initials="F" lastIdx="11" clrIdx="0"/>
  <p:cmAuthor id="1" name="Mashm10020" initials="MM" lastIdx="16" clrIdx="1"/>
  <p:cmAuthor id="2" name="Rascon, Miguel" initials="RM" lastIdx="1" clrIdx="2">
    <p:extLst>
      <p:ext uri="{19B8F6BF-5375-455C-9EA6-DF929625EA0E}">
        <p15:presenceInfo xmlns:p15="http://schemas.microsoft.com/office/powerpoint/2012/main" userId="S-1-5-21-1443630771-160824244-2817426031-435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545"/>
    <a:srgbClr val="FB5B1B"/>
    <a:srgbClr val="FF7600"/>
    <a:srgbClr val="FDB515"/>
    <a:srgbClr val="6BA539"/>
    <a:srgbClr val="C60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5969" autoAdjust="0"/>
  </p:normalViewPr>
  <p:slideViewPr>
    <p:cSldViewPr snapToGrid="0" snapToObjects="1" showGuides="1">
      <p:cViewPr varScale="1">
        <p:scale>
          <a:sx n="76" d="100"/>
          <a:sy n="76" d="100"/>
        </p:scale>
        <p:origin x="114" y="132"/>
      </p:cViewPr>
      <p:guideLst>
        <p:guide orient="horz" pos="363"/>
        <p:guide pos="3885"/>
        <p:guide orient="horz" pos="4133"/>
      </p:guideLst>
    </p:cSldViewPr>
  </p:slideViewPr>
  <p:outlineViewPr>
    <p:cViewPr>
      <p:scale>
        <a:sx n="33" d="100"/>
        <a:sy n="33" d="100"/>
      </p:scale>
      <p:origin x="0" y="76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9" d="100"/>
          <a:sy n="129" d="100"/>
        </p:scale>
        <p:origin x="4858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D917C-1234-45E1-B108-0DD4FB81901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68EF4C4-A56E-4650-B0F8-59CA2499B362}">
      <dgm:prSet phldrT="[Text]" custT="1"/>
      <dgm:spPr>
        <a:xfrm>
          <a:off x="1428" y="0"/>
          <a:ext cx="5340593" cy="548639"/>
        </a:xfrm>
        <a:solidFill>
          <a:schemeClr val="tx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en-US" sz="2800" b="1" dirty="0">
              <a:solidFill>
                <a:sysClr val="window" lastClr="FFFFFF"/>
              </a:solidFill>
              <a:latin typeface="+mj-lt"/>
              <a:ea typeface="+mn-ea"/>
              <a:cs typeface="+mn-cs"/>
            </a:rPr>
            <a:t>Vertiv EDGE</a:t>
          </a:r>
        </a:p>
      </dgm:t>
    </dgm:pt>
    <dgm:pt modelId="{739A873B-52AF-463B-9D8C-C5592F8EEAB9}" type="parTrans" cxnId="{1B8239FB-9D22-4D6C-977B-025E1F341F1C}">
      <dgm:prSet/>
      <dgm:spPr/>
      <dgm:t>
        <a:bodyPr/>
        <a:lstStyle/>
        <a:p>
          <a:endParaRPr lang="en-US" sz="1600" b="1">
            <a:latin typeface="+mj-lt"/>
          </a:endParaRPr>
        </a:p>
      </dgm:t>
    </dgm:pt>
    <dgm:pt modelId="{6CE25821-D56F-4FA2-82DB-F5D37C3F49F8}" type="sibTrans" cxnId="{1B8239FB-9D22-4D6C-977B-025E1F341F1C}">
      <dgm:prSet/>
      <dgm:spPr/>
      <dgm:t>
        <a:bodyPr/>
        <a:lstStyle/>
        <a:p>
          <a:endParaRPr lang="en-US" sz="1600" b="1">
            <a:latin typeface="+mj-lt"/>
          </a:endParaRPr>
        </a:p>
      </dgm:t>
    </dgm:pt>
    <dgm:pt modelId="{367F085D-55F9-432A-B427-0255956D9130}">
      <dgm:prSet phldrT="[Text]" custT="1"/>
      <dgm:spPr>
        <a:xfrm>
          <a:off x="4863587" y="0"/>
          <a:ext cx="4006092" cy="548639"/>
        </a:xfrm>
        <a:solidFill>
          <a:schemeClr val="tx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800" b="1" dirty="0">
              <a:solidFill>
                <a:sysClr val="window" lastClr="FFFFFF"/>
              </a:solidFill>
              <a:latin typeface="+mj-lt"/>
              <a:ea typeface="+mn-ea"/>
              <a:cs typeface="+mn-cs"/>
            </a:rPr>
            <a:t>Key Features and Applications</a:t>
          </a:r>
        </a:p>
      </dgm:t>
    </dgm:pt>
    <dgm:pt modelId="{510ECC63-4C50-43BF-87CE-B3D823E93729}" type="parTrans" cxnId="{E6DFAC73-BFF6-4C7C-B33E-2AE4BDF4F423}">
      <dgm:prSet/>
      <dgm:spPr/>
      <dgm:t>
        <a:bodyPr/>
        <a:lstStyle/>
        <a:p>
          <a:endParaRPr lang="en-US" sz="1600" b="1">
            <a:latin typeface="+mj-lt"/>
          </a:endParaRPr>
        </a:p>
      </dgm:t>
    </dgm:pt>
    <dgm:pt modelId="{C30A2AE0-C5E7-4C0B-8575-F2E1B252D39F}" type="sibTrans" cxnId="{E6DFAC73-BFF6-4C7C-B33E-2AE4BDF4F423}">
      <dgm:prSet/>
      <dgm:spPr/>
      <dgm:t>
        <a:bodyPr/>
        <a:lstStyle/>
        <a:p>
          <a:endParaRPr lang="en-US" sz="1600" b="1">
            <a:latin typeface="+mj-lt"/>
          </a:endParaRPr>
        </a:p>
      </dgm:t>
    </dgm:pt>
    <dgm:pt modelId="{EA6545BD-9BCC-4B5A-9379-FDEB78B2B6BB}" type="pres">
      <dgm:prSet presAssocID="{B4AD917C-1234-45E1-B108-0DD4FB819016}" presName="Name0" presStyleCnt="0">
        <dgm:presLayoutVars>
          <dgm:dir/>
          <dgm:animLvl val="lvl"/>
          <dgm:resizeHandles val="exact"/>
        </dgm:presLayoutVars>
      </dgm:prSet>
      <dgm:spPr/>
    </dgm:pt>
    <dgm:pt modelId="{F93765B1-3557-4C09-9082-D33C18C28451}" type="pres">
      <dgm:prSet presAssocID="{968EF4C4-A56E-4650-B0F8-59CA2499B362}" presName="parTxOnly" presStyleLbl="node1" presStyleIdx="0" presStyleCnt="2" custScaleX="64871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</dgm:pt>
    <dgm:pt modelId="{78933D1E-240B-4F7D-940F-7FDD6B87EDC9}" type="pres">
      <dgm:prSet presAssocID="{6CE25821-D56F-4FA2-82DB-F5D37C3F49F8}" presName="parTxOnlySpace" presStyleCnt="0"/>
      <dgm:spPr/>
    </dgm:pt>
    <dgm:pt modelId="{58B8529B-8B47-4806-93F1-D67D2E565398}" type="pres">
      <dgm:prSet presAssocID="{367F085D-55F9-432A-B427-0255956D9130}" presName="parTxOnly" presStyleLbl="node1" presStyleIdx="1" presStyleCnt="2" custScaleX="83484" custLinFactY="-100000" custLinFactNeighborX="1673" custLinFactNeighborY="-157143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</dgm:pt>
  </dgm:ptLst>
  <dgm:cxnLst>
    <dgm:cxn modelId="{8F1D1402-A37C-4896-AE94-239396D46C05}" type="presOf" srcId="{B4AD917C-1234-45E1-B108-0DD4FB819016}" destId="{EA6545BD-9BCC-4B5A-9379-FDEB78B2B6BB}" srcOrd="0" destOrd="0" presId="urn:microsoft.com/office/officeart/2005/8/layout/chevron1"/>
    <dgm:cxn modelId="{E6DFAC73-BFF6-4C7C-B33E-2AE4BDF4F423}" srcId="{B4AD917C-1234-45E1-B108-0DD4FB819016}" destId="{367F085D-55F9-432A-B427-0255956D9130}" srcOrd="1" destOrd="0" parTransId="{510ECC63-4C50-43BF-87CE-B3D823E93729}" sibTransId="{C30A2AE0-C5E7-4C0B-8575-F2E1B252D39F}"/>
    <dgm:cxn modelId="{0E9F6CAD-3DEA-4FAC-8369-E06C2474D2E2}" type="presOf" srcId="{968EF4C4-A56E-4650-B0F8-59CA2499B362}" destId="{F93765B1-3557-4C09-9082-D33C18C28451}" srcOrd="0" destOrd="0" presId="urn:microsoft.com/office/officeart/2005/8/layout/chevron1"/>
    <dgm:cxn modelId="{1B8239FB-9D22-4D6C-977B-025E1F341F1C}" srcId="{B4AD917C-1234-45E1-B108-0DD4FB819016}" destId="{968EF4C4-A56E-4650-B0F8-59CA2499B362}" srcOrd="0" destOrd="0" parTransId="{739A873B-52AF-463B-9D8C-C5592F8EEAB9}" sibTransId="{6CE25821-D56F-4FA2-82DB-F5D37C3F49F8}"/>
    <dgm:cxn modelId="{A172ADFF-C6BA-45E8-BD67-75A3AF841B47}" type="presOf" srcId="{367F085D-55F9-432A-B427-0255956D9130}" destId="{58B8529B-8B47-4806-93F1-D67D2E565398}" srcOrd="0" destOrd="0" presId="urn:microsoft.com/office/officeart/2005/8/layout/chevron1"/>
    <dgm:cxn modelId="{48168BEA-E56E-4D82-90CF-AB89CCBB302B}" type="presParOf" srcId="{EA6545BD-9BCC-4B5A-9379-FDEB78B2B6BB}" destId="{F93765B1-3557-4C09-9082-D33C18C28451}" srcOrd="0" destOrd="0" presId="urn:microsoft.com/office/officeart/2005/8/layout/chevron1"/>
    <dgm:cxn modelId="{5EDFFE1C-1939-42D8-BF06-9730C3091CE6}" type="presParOf" srcId="{EA6545BD-9BCC-4B5A-9379-FDEB78B2B6BB}" destId="{78933D1E-240B-4F7D-940F-7FDD6B87EDC9}" srcOrd="1" destOrd="0" presId="urn:microsoft.com/office/officeart/2005/8/layout/chevron1"/>
    <dgm:cxn modelId="{A9DA781F-A444-4491-80B6-120D9600D50F}" type="presParOf" srcId="{EA6545BD-9BCC-4B5A-9379-FDEB78B2B6BB}" destId="{58B8529B-8B47-4806-93F1-D67D2E565398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765B1-3557-4C09-9082-D33C18C28451}">
      <dsp:nvSpPr>
        <dsp:cNvPr id="0" name=""/>
        <dsp:cNvSpPr/>
      </dsp:nvSpPr>
      <dsp:spPr>
        <a:xfrm>
          <a:off x="1001" y="0"/>
          <a:ext cx="5559043" cy="548639"/>
        </a:xfrm>
        <a:prstGeom prst="chevron">
          <a:avLst/>
        </a:prstGeom>
        <a:solidFill>
          <a:schemeClr val="tx2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ysClr val="window" lastClr="FFFFFF"/>
              </a:solidFill>
              <a:latin typeface="+mj-lt"/>
              <a:ea typeface="+mn-ea"/>
              <a:cs typeface="+mn-cs"/>
            </a:rPr>
            <a:t>Vertiv EDGE</a:t>
          </a:r>
        </a:p>
      </dsp:txBody>
      <dsp:txXfrm>
        <a:off x="275321" y="0"/>
        <a:ext cx="5010404" cy="548639"/>
      </dsp:txXfrm>
    </dsp:sp>
    <dsp:sp modelId="{58B8529B-8B47-4806-93F1-D67D2E565398}">
      <dsp:nvSpPr>
        <dsp:cNvPr id="0" name=""/>
        <dsp:cNvSpPr/>
      </dsp:nvSpPr>
      <dsp:spPr>
        <a:xfrm>
          <a:off x="4704108" y="0"/>
          <a:ext cx="7154062" cy="548639"/>
        </a:xfrm>
        <a:prstGeom prst="chevron">
          <a:avLst/>
        </a:prstGeom>
        <a:solidFill>
          <a:schemeClr val="tx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ysClr val="window" lastClr="FFFFFF"/>
              </a:solidFill>
              <a:latin typeface="+mj-lt"/>
              <a:ea typeface="+mn-ea"/>
              <a:cs typeface="+mn-cs"/>
            </a:rPr>
            <a:t>Key Features and Applications</a:t>
          </a:r>
        </a:p>
      </dsp:txBody>
      <dsp:txXfrm>
        <a:off x="4978428" y="0"/>
        <a:ext cx="6605423" cy="548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446A4-ED03-C04B-9A78-8D2D4F7A3082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B877C-1B60-6D47-ADDA-07DCB90FE0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565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1538A-CC32-AB49-9B05-96BAF4577D6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150B7-9065-2643-A249-74318BBDE9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691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E150B7-9065-2643-A249-74318BBDE9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22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Representative of 3kVA and below systems.      Vertiv badge is push button to access the battery compartment for replacement.    Display integrated in bezel.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Also no this page is the new UPS model number scheme for sharing.    Conforming to more market consistent number which outlines the product, rating, capacity, voltage and EBC support. </a:t>
            </a:r>
          </a:p>
          <a:p>
            <a:r>
              <a:rPr lang="en-US" dirty="0"/>
              <a:t>Batteries are on left side, no airflow; airflow only on right 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150B7-9065-2643-A249-74318BBDE96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19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BF523-9832-7B45-92D3-2474D63EE5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7883" y="2492187"/>
            <a:ext cx="5836023" cy="205768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2601B-A107-E445-B7A4-2ED4A9FAE0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7883" y="4641944"/>
            <a:ext cx="5836023" cy="405185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D73BF7-244B-4547-8DDA-77E3170A6E6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91237" y="3435805"/>
            <a:ext cx="3427196" cy="3148736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430876A-BB78-8B41-AB01-9509A7E611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8256" y="5076449"/>
            <a:ext cx="5835650" cy="35616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7EF15C-9F24-1D4E-89EE-27828F4813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8163" y="5459968"/>
            <a:ext cx="5835650" cy="295275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DD.MM.YY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DC33F61-910F-CC4D-93C1-58A45ED44C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8163" y="5800353"/>
            <a:ext cx="5835650" cy="331788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*Additional Notes</a:t>
            </a:r>
          </a:p>
        </p:txBody>
      </p:sp>
    </p:spTree>
    <p:extLst>
      <p:ext uri="{BB962C8B-B14F-4D97-AF65-F5344CB8AC3E}">
        <p14:creationId xmlns:p14="http://schemas.microsoft.com/office/powerpoint/2010/main" val="137662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6846EB-AFF0-474C-B790-C93779FC67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9535" y="1624264"/>
            <a:ext cx="4032930" cy="360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94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29F5BF-7444-F347-ABD3-AFE4EE86D3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8215" y="1066799"/>
            <a:ext cx="5486400" cy="5029201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6290107" y="1066799"/>
            <a:ext cx="5532120" cy="5029201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960C3B8-6B25-4456-BB57-6F90BBEB5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70" y="251211"/>
            <a:ext cx="11436391" cy="389723"/>
          </a:xfrm>
        </p:spPr>
        <p:txBody>
          <a:bodyPr anchor="ctr" anchorCtr="0"/>
          <a:lstStyle>
            <a:lvl1pPr>
              <a:defRPr sz="3200" cap="none" baseline="0">
                <a:solidFill>
                  <a:schemeClr val="bg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308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Layou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D62E99-97C8-DA47-9CD3-EB315417DC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1000" y="1028701"/>
            <a:ext cx="11430000" cy="5143499"/>
          </a:xfrm>
        </p:spPr>
        <p:txBody>
          <a:bodyPr lIns="0"/>
          <a:lstStyle>
            <a:lvl2pPr marL="7938" indent="0">
              <a:tabLst/>
              <a:defRPr/>
            </a:lvl2pPr>
            <a:lvl3pPr marL="630238" indent="-227013">
              <a:tabLst>
                <a:tab pos="561975" algn="l"/>
              </a:tabLst>
              <a:defRPr/>
            </a:lvl3pPr>
            <a:lvl4pPr marL="1092200" indent="-227013">
              <a:tabLst/>
              <a:defRPr/>
            </a:lvl4pPr>
            <a:lvl5pPr marL="1604963" indent="-227013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6A5A618-E8D1-8D48-92D9-7B989DEFC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161925"/>
            <a:ext cx="11430000" cy="5573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E7EE04C-F2BF-474B-95DC-97101CC90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6686" y="6460219"/>
            <a:ext cx="500270" cy="203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0C1CE4-C3DB-4E74-8633-A62624ED6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723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52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ubtitle Slide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BF523-9832-7B45-92D3-2474D63EE5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7883" y="2492187"/>
            <a:ext cx="5836023" cy="205768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here to add subtitle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2601B-A107-E445-B7A4-2ED4A9FAE0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7883" y="4641944"/>
            <a:ext cx="5836023" cy="1084486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8E6253-615E-1046-9087-5442B80FE2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7727" y="3233714"/>
            <a:ext cx="3944532" cy="362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9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ubtitle Slid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BF523-9832-7B45-92D3-2474D63EE5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7883" y="2492187"/>
            <a:ext cx="5836023" cy="205768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subtitle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2601B-A107-E445-B7A4-2ED4A9FAE0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7883" y="4641944"/>
            <a:ext cx="5836023" cy="1084486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C0F8C7-9C46-464B-BB40-C33DF59A25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91237" y="3435805"/>
            <a:ext cx="3427196" cy="314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5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F3398-30FD-4845-8620-10A9A50485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028700"/>
            <a:ext cx="5486400" cy="51482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A30A0-5C7D-F346-BA95-1CC0FF172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4600" y="1028700"/>
            <a:ext cx="5486400" cy="51482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69B042B-C344-B049-9259-B65DCB456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167124"/>
            <a:ext cx="11430000" cy="5573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AA117D-4169-481B-9102-D7B03BC8B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6686" y="6460219"/>
            <a:ext cx="500270" cy="203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75E2FE-C81D-274B-B2F2-EB6FDAA0DF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7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D62E99-97C8-DA47-9CD3-EB315417DC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1000" y="1028701"/>
            <a:ext cx="11430000" cy="5143499"/>
          </a:xfrm>
        </p:spPr>
        <p:txBody>
          <a:bodyPr lIns="0"/>
          <a:lstStyle>
            <a:lvl2pPr marL="7938" indent="0">
              <a:tabLst/>
              <a:defRPr/>
            </a:lvl2pPr>
            <a:lvl3pPr marL="630238" indent="-227013">
              <a:tabLst>
                <a:tab pos="561975" algn="l"/>
              </a:tabLst>
              <a:defRPr/>
            </a:lvl3pPr>
            <a:lvl4pPr marL="1092200" indent="-227013">
              <a:tabLst/>
              <a:defRPr/>
            </a:lvl4pPr>
            <a:lvl5pPr marL="1604963" indent="-227013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6A5A618-E8D1-8D48-92D9-7B989DEFC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161925"/>
            <a:ext cx="11430000" cy="5573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E7EE04C-F2BF-474B-95DC-97101CC90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6686" y="6460219"/>
            <a:ext cx="500270" cy="203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75E2FE-C81D-274B-B2F2-EB6FDAA0DF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524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2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 w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F3398-30FD-4845-8620-10A9A50485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656" y="1828800"/>
            <a:ext cx="5484744" cy="4348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A30A0-5C7D-F346-BA95-1CC0FF172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4600" y="1828800"/>
            <a:ext cx="5486401" cy="4348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ECB400-5605-B84C-AF7F-C0BB8BC69F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2656" y="1248691"/>
            <a:ext cx="5484744" cy="40005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 marL="457200" indent="0" algn="l">
              <a:buFontTx/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4A337D-E94F-B048-8ACE-71830D87D24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24600" y="1248691"/>
            <a:ext cx="5486401" cy="40005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E63A377-D605-D04E-81FF-F46B6030A3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2656" y="828675"/>
            <a:ext cx="11428345" cy="400050"/>
          </a:xfrm>
        </p:spPr>
        <p:txBody>
          <a:bodyPr>
            <a:norm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FF70335-D9CD-F34B-8583-72BE608DB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657" y="165524"/>
            <a:ext cx="11428344" cy="5573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5FF8338-8BC8-4D53-BD72-E746E42B3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6686" y="6460219"/>
            <a:ext cx="500270" cy="203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75E2FE-C81D-274B-B2F2-EB6FDAA0DF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81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F3398-30FD-4845-8620-10A9A50485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028700"/>
            <a:ext cx="5486400" cy="51482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69B042B-C344-B049-9259-B65DCB456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167124"/>
            <a:ext cx="11430000" cy="5573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AA117D-4169-481B-9102-D7B03BC8B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6686" y="6460219"/>
            <a:ext cx="500270" cy="203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75E2FE-C81D-274B-B2F2-EB6FDAA0DF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 hasCustomPrompt="1"/>
          </p:nvPr>
        </p:nvSpPr>
        <p:spPr>
          <a:xfrm>
            <a:off x="6448178" y="1028700"/>
            <a:ext cx="5362823" cy="51482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the icon below to place an image in this area. For approved images from Marketing, visit BrandMaker. </a:t>
            </a:r>
          </a:p>
        </p:txBody>
      </p:sp>
    </p:spTree>
    <p:extLst>
      <p:ext uri="{BB962C8B-B14F-4D97-AF65-F5344CB8AC3E}">
        <p14:creationId xmlns:p14="http://schemas.microsoft.com/office/powerpoint/2010/main" val="175054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 Charts or Diagr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2C94883-377D-3A4A-A4CE-187D170BCF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1001" y="828675"/>
            <a:ext cx="11430000" cy="400050"/>
          </a:xfrm>
        </p:spPr>
        <p:txBody>
          <a:bodyPr>
            <a:normAutofit/>
          </a:bodyPr>
          <a:lstStyle>
            <a:lvl1pPr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F517AA35-6773-4C1A-82F0-3D2597672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656" y="165524"/>
            <a:ext cx="11428345" cy="5573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168437B-3B37-48F8-8E06-8281B95BD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6686" y="6460219"/>
            <a:ext cx="500270" cy="203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75E2FE-C81D-274B-B2F2-EB6FDAA0DF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4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1F13157-8206-4FD6-9FB5-B690A5275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6686" y="6460219"/>
            <a:ext cx="500270" cy="203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75E2FE-C81D-274B-B2F2-EB6FDAA0DF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B7151-5733-E74B-9313-3BF5E9703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507" y="160578"/>
            <a:ext cx="11422493" cy="5573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ED893-EAFF-FB46-950F-25F5DC150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507" y="1028700"/>
            <a:ext cx="11422493" cy="51482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Text level 2</a:t>
            </a:r>
          </a:p>
          <a:p>
            <a:pPr lvl="2"/>
            <a:r>
              <a:rPr lang="en-US" dirty="0"/>
              <a:t>Text level 3</a:t>
            </a:r>
          </a:p>
          <a:p>
            <a:pPr lvl="3"/>
            <a:r>
              <a:rPr lang="en-US" dirty="0"/>
              <a:t>Text level 4</a:t>
            </a:r>
          </a:p>
          <a:p>
            <a:pPr lvl="4"/>
            <a:r>
              <a:rPr lang="en-US" dirty="0"/>
              <a:t>Text level 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0D57B-E8CA-394C-AEFF-F300CA71B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6686" y="6460219"/>
            <a:ext cx="500270" cy="203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75E2FE-C81D-274B-B2F2-EB6FDAA0DFC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A7CAF0-EDA5-2E47-9766-333B92B10083}"/>
              </a:ext>
            </a:extLst>
          </p:cNvPr>
          <p:cNvPicPr>
            <a:picLocks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766402"/>
            <a:ext cx="12192000" cy="915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5CB307-5782-6C4B-98A6-379FCCC10B9D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334" y="6293217"/>
            <a:ext cx="1189693" cy="4731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5CFFD6-7BF8-C843-B6C5-641C03795F06}"/>
              </a:ext>
            </a:extLst>
          </p:cNvPr>
          <p:cNvPicPr>
            <a:picLocks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766402"/>
            <a:ext cx="12192000" cy="915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610F105-6736-754A-B73D-90C8B1FAD045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334" y="6293217"/>
            <a:ext cx="1189693" cy="4731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EF045C6-6CA8-6040-952F-BCD053E0F81F}"/>
              </a:ext>
            </a:extLst>
          </p:cNvPr>
          <p:cNvPicPr>
            <a:picLocks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766402"/>
            <a:ext cx="12192000" cy="915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5050874-2749-BC4A-96CC-9E159A25AC3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334" y="6293217"/>
            <a:ext cx="1189693" cy="473185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0086111" y="6466568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Confidential. Property of Vertiv.</a:t>
            </a:r>
          </a:p>
        </p:txBody>
      </p:sp>
    </p:spTree>
    <p:extLst>
      <p:ext uri="{BB962C8B-B14F-4D97-AF65-F5344CB8AC3E}">
        <p14:creationId xmlns:p14="http://schemas.microsoft.com/office/powerpoint/2010/main" val="20385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35" r:id="rId7"/>
    <p:sldLayoutId id="2147483730" r:id="rId8"/>
    <p:sldLayoutId id="2147483733" r:id="rId9"/>
    <p:sldLayoutId id="2147483734" r:id="rId10"/>
    <p:sldLayoutId id="2147483767" r:id="rId11"/>
    <p:sldLayoutId id="21474837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000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938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tabLst/>
        <a:defRPr sz="20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8975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1738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714500" indent="-1762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pos="240" userDrawn="1">
          <p15:clr>
            <a:srgbClr val="F26B43"/>
          </p15:clr>
        </p15:guide>
        <p15:guide id="6" pos="7440" userDrawn="1">
          <p15:clr>
            <a:srgbClr val="F26B43"/>
          </p15:clr>
        </p15:guide>
        <p15:guide id="7" pos="3696" userDrawn="1">
          <p15:clr>
            <a:srgbClr val="F26B43"/>
          </p15:clr>
        </p15:guide>
        <p15:guide id="8" pos="3984" userDrawn="1">
          <p15:clr>
            <a:srgbClr val="F26B43"/>
          </p15:clr>
        </p15:guide>
        <p15:guide id="9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9.jpe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A87083B-682E-9544-A106-167C300D4A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Vertiv™ EDGE UPS</a:t>
            </a:r>
            <a:br>
              <a:rPr lang="en-US" dirty="0"/>
            </a:br>
            <a:r>
              <a:rPr lang="en-US" altLang="en-US" sz="2800" dirty="0">
                <a:cs typeface="Arial"/>
              </a:rPr>
              <a:t>Superior Power Protection </a:t>
            </a:r>
            <a:br>
              <a:rPr lang="en-US" altLang="en-US" sz="2800" dirty="0">
                <a:cs typeface="Arial"/>
              </a:rPr>
            </a:br>
            <a:r>
              <a:rPr lang="en-US" altLang="en-US" sz="2800" dirty="0">
                <a:cs typeface="Arial"/>
              </a:rPr>
              <a:t>for Edge Applications</a:t>
            </a:r>
            <a:endParaRPr lang="en-US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939891F-D43C-7E4F-984B-04C314BF15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D19CB5E-4B16-894A-B02A-5559ABE974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7FC02D2-4BBF-8D4D-BD9E-E325B5AEA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June 2020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ADCC997-FBF3-124C-9086-8450A33255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Rev.02</a:t>
            </a:r>
          </a:p>
        </p:txBody>
      </p:sp>
    </p:spTree>
    <p:extLst>
      <p:ext uri="{BB962C8B-B14F-4D97-AF65-F5344CB8AC3E}">
        <p14:creationId xmlns:p14="http://schemas.microsoft.com/office/powerpoint/2010/main" val="385703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765DA303-CB2E-4F5D-A7CB-68420349FF6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09332" y="1432327"/>
          <a:ext cx="4601029" cy="4913428"/>
        </p:xfrm>
        <a:graphic>
          <a:graphicData uri="http://schemas.openxmlformats.org/drawingml/2006/table">
            <a:tbl>
              <a:tblPr firstRow="1"/>
              <a:tblGrid>
                <a:gridCol w="4601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134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endParaRPr lang="en-US" sz="2000" b="1" dirty="0">
                        <a:solidFill>
                          <a:srgbClr val="004B8D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0BE76-A724-46AC-84AD-1C85ECC1A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29F5BF-7444-F347-ABD3-AFE4EE86D3B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E6C2445-3400-467B-B0AB-EBC19E27C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Vertiv™ EDGE 1ph UPS</a:t>
            </a:r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E147B3F-3E02-4235-AA60-549F323293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402895"/>
              </p:ext>
            </p:extLst>
          </p:nvPr>
        </p:nvGraphicFramePr>
        <p:xfrm>
          <a:off x="5036453" y="1435427"/>
          <a:ext cx="6783308" cy="491032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78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103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 defTabSz="9144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endParaRPr lang="en-US" sz="16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defTabSz="9144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Line interactive </a:t>
                      </a:r>
                      <a:r>
                        <a:rPr lang="en-US" sz="1600" b="0" dirty="0">
                          <a:latin typeface="+mn-lt"/>
                          <a:cs typeface="+mn-cs"/>
                        </a:rPr>
                        <a:t>(VI) UPS technology for </a:t>
                      </a:r>
                      <a:r>
                        <a:rPr lang="en-US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professional applications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dirty="0">
                          <a:latin typeface="+mn-lt"/>
                          <a:cs typeface="+mn-cs"/>
                        </a:rPr>
                        <a:t>Complete product family with ratings 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latin typeface="+mn-lt"/>
                          <a:cs typeface="+mn-cs"/>
                        </a:rPr>
                        <a:t>from 500 VA </a:t>
                      </a:r>
                      <a:r>
                        <a:rPr lang="en-US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up to 3 kVA</a:t>
                      </a:r>
                    </a:p>
                    <a:p>
                      <a:pPr marL="285750" indent="-285750" defTabSz="9144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dirty="0">
                          <a:latin typeface="+mn-lt"/>
                          <a:cs typeface="+mn-cs"/>
                        </a:rPr>
                        <a:t>High output 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latin typeface="+mn-lt"/>
                          <a:cs typeface="+mn-cs"/>
                        </a:rPr>
                        <a:t>power factor (0.9)</a:t>
                      </a:r>
                    </a:p>
                    <a:p>
                      <a:pPr marL="285750" indent="-285750" defTabSz="9144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Controllable sockets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 group)</a:t>
                      </a:r>
                    </a:p>
                    <a:p>
                      <a:pPr marL="285750" indent="-285750" defTabSz="9144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Flexibility </a:t>
                      </a:r>
                      <a:r>
                        <a:rPr lang="en-US" sz="1600" b="0" dirty="0">
                          <a:latin typeface="+mn-lt"/>
                          <a:cs typeface="+mn-cs"/>
                        </a:rPr>
                        <a:t>with 1U, 2U, 3U and tower form factor versions</a:t>
                      </a:r>
                    </a:p>
                    <a:p>
                      <a:pPr marL="285750" indent="-285750" defTabSz="9144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 </a:t>
                      </a:r>
                      <a:r>
                        <a:rPr lang="en-US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LCD display</a:t>
                      </a:r>
                    </a:p>
                    <a:p>
                      <a:pPr marL="285750" indent="-285750" defTabSz="9144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 </a:t>
                      </a:r>
                      <a:r>
                        <a:rPr lang="en-US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external battery cabinets compatible with Vertiv™ GXT5 </a:t>
                      </a:r>
                      <a:endParaRPr lang="en-US" sz="1600" b="1" dirty="0">
                        <a:solidFill>
                          <a:schemeClr val="tx2"/>
                        </a:solidFill>
                        <a:latin typeface="+mn-lt"/>
                        <a:cs typeface="+mn-cs"/>
                      </a:endParaRPr>
                    </a:p>
                    <a:p>
                      <a:pPr marL="285750" indent="-285750" defTabSz="9144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 years standard warranty </a:t>
                      </a:r>
                      <a:r>
                        <a:rPr lang="en-US" sz="1600" b="0" dirty="0">
                          <a:latin typeface="+mn-lt"/>
                          <a:cs typeface="+mn-cs"/>
                        </a:rPr>
                        <a:t>(batteries and electronics)</a:t>
                      </a:r>
                    </a:p>
                    <a:p>
                      <a:pPr marL="285750" indent="-285750" defTabSz="91440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1" kern="1200" dirty="0" err="1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Railkits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latin typeface="+mn-lt"/>
                          <a:cs typeface="+mn-cs"/>
                        </a:rPr>
                        <a:t> </a:t>
                      </a:r>
                      <a:r>
                        <a:rPr lang="en-US" sz="1600" b="0" dirty="0">
                          <a:latin typeface="+mn-lt"/>
                          <a:cs typeface="+mn-cs"/>
                        </a:rPr>
                        <a:t>included in the UPS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11BDC7FE-2FEF-4CC3-8C45-3528C82A00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5241097"/>
              </p:ext>
            </p:extLst>
          </p:nvPr>
        </p:nvGraphicFramePr>
        <p:xfrm>
          <a:off x="217710" y="908180"/>
          <a:ext cx="11858171" cy="548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" name="TextBox 40">
            <a:extLst>
              <a:ext uri="{FF2B5EF4-FFF2-40B4-BE49-F238E27FC236}">
                <a16:creationId xmlns:a16="http://schemas.microsoft.com/office/drawing/2014/main" id="{937DF9CD-0006-4E5E-A7F0-19787D3E0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9689"/>
            <a:ext cx="2330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588" eaLnBrk="0" hangingPunct="0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bg2"/>
              </a:buClr>
              <a:buSzPct val="60000"/>
              <a:buFont typeface="Wingdings" pitchFamily="2" charset="2"/>
              <a:buChar char="l"/>
              <a:defRPr sz="28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bg2"/>
              </a:buClr>
              <a:buChar char="–"/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bg2"/>
              </a:buClr>
              <a:buChar char="•"/>
              <a:defRPr sz="20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bg2"/>
              </a:buClr>
              <a:buChar char="–"/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bg2"/>
              </a:buClr>
              <a:buChar char="»"/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bg2"/>
              </a:buClr>
              <a:buChar char="»"/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bg2"/>
              </a:buClr>
              <a:buChar char="»"/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bg2"/>
              </a:buClr>
              <a:buChar char="»"/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15000"/>
              </a:spcAft>
              <a:buClr>
                <a:schemeClr val="bg2"/>
              </a:buClr>
              <a:buChar char="»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marL="0" marR="0" lvl="0" indent="1588" algn="l" defTabSz="457189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it-IT" sz="12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Superior Power Protection for Edge Applications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5343FC-D9C6-4623-8BEE-F6C039E36291}"/>
              </a:ext>
            </a:extLst>
          </p:cNvPr>
          <p:cNvSpPr/>
          <p:nvPr/>
        </p:nvSpPr>
        <p:spPr>
          <a:xfrm>
            <a:off x="9134445" y="4940981"/>
            <a:ext cx="26765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Retail and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PoS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285750" marR="0" lvl="0" indent="-2857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Network closets</a:t>
            </a:r>
          </a:p>
          <a:p>
            <a:pPr marL="285750" marR="0" lvl="0" indent="-2857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 panose="020B0604020202020204"/>
                <a:cs typeface="Arial"/>
              </a:rPr>
              <a:t>Branch offices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285750" marR="0" lvl="0" indent="-2857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Telecom access</a:t>
            </a:r>
          </a:p>
          <a:p>
            <a:pPr marL="285750" marR="0" lvl="0" indent="-2857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 panose="020B0604020202020204"/>
                <a:cs typeface="Arial"/>
              </a:rPr>
              <a:t>EDGE systems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81C504-96AF-4CD5-9C38-121085049828}"/>
              </a:ext>
            </a:extLst>
          </p:cNvPr>
          <p:cNvCxnSpPr/>
          <p:nvPr/>
        </p:nvCxnSpPr>
        <p:spPr>
          <a:xfrm>
            <a:off x="5344886" y="4847771"/>
            <a:ext cx="6162723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0C68DD0-756E-444C-8197-F8D68E275CD6}"/>
              </a:ext>
            </a:extLst>
          </p:cNvPr>
          <p:cNvSpPr/>
          <p:nvPr/>
        </p:nvSpPr>
        <p:spPr>
          <a:xfrm>
            <a:off x="7754097" y="5428187"/>
            <a:ext cx="13660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Applications: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57FB5BF-6203-4811-B95F-5D1BFC0213AE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1034" b="32431"/>
          <a:stretch/>
        </p:blipFill>
        <p:spPr>
          <a:xfrm>
            <a:off x="684560" y="2780925"/>
            <a:ext cx="3598995" cy="9642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11DBA2C-A82E-44B8-8D59-BC949D7D8204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8110" b="35939"/>
          <a:stretch/>
        </p:blipFill>
        <p:spPr>
          <a:xfrm>
            <a:off x="558468" y="2086687"/>
            <a:ext cx="3991255" cy="7595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772FBE4-0CA6-4453-A61B-66164D918C5E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060" t="11667" r="3490" b="7775"/>
          <a:stretch/>
        </p:blipFill>
        <p:spPr>
          <a:xfrm>
            <a:off x="2855415" y="4765535"/>
            <a:ext cx="1034414" cy="123343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9F7BDC2-ADF9-49C6-999E-513827745973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57" t="5863" r="5356" b="8177"/>
          <a:stretch/>
        </p:blipFill>
        <p:spPr>
          <a:xfrm>
            <a:off x="921378" y="4070195"/>
            <a:ext cx="1388369" cy="209215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3A45631-AA64-4FB2-84E3-B7B504BD44C2}"/>
              </a:ext>
            </a:extLst>
          </p:cNvPr>
          <p:cNvSpPr txBox="1"/>
          <p:nvPr/>
        </p:nvSpPr>
        <p:spPr>
          <a:xfrm>
            <a:off x="7920638" y="9639"/>
            <a:ext cx="4194418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2"/>
                </a:solidFill>
              </a:rPr>
              <a:t>Warranty to be defined on each Region</a:t>
            </a:r>
            <a:endParaRPr lang="es-ES" i="1" dirty="0">
              <a:solidFill>
                <a:schemeClr val="tx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73A4AA-8967-4F86-9716-EF1508F52E26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4901" y="3897445"/>
            <a:ext cx="749770" cy="72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729AA82-DDB0-49D9-B9C3-709AD999F7DD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4351" y="4496948"/>
            <a:ext cx="750870" cy="72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7230DE3-912C-48B3-96FB-8798B1590018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4901" y="5096451"/>
            <a:ext cx="749770" cy="720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E772097-679C-4F9F-9090-A282F3B9F70E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4350" y="5695954"/>
            <a:ext cx="750873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5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20D1A6-1E62-4BCA-91AA-D8DDA59D6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Vertiv™ EDGE battery configuration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C60C36-B28A-46C6-A4B9-EFAB3026D8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929F5BF-7444-F347-ABD3-AFE4EE86D3BF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2C83A7-132A-440B-B85A-6502D3EAC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8845"/>
              </p:ext>
            </p:extLst>
          </p:nvPr>
        </p:nvGraphicFramePr>
        <p:xfrm>
          <a:off x="381002" y="838200"/>
          <a:ext cx="11429997" cy="3283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0203">
                  <a:extLst>
                    <a:ext uri="{9D8B030D-6E8A-4147-A177-3AD203B41FA5}">
                      <a16:colId xmlns:a16="http://schemas.microsoft.com/office/drawing/2014/main" val="3829154959"/>
                    </a:ext>
                  </a:extLst>
                </a:gridCol>
                <a:gridCol w="1952603">
                  <a:extLst>
                    <a:ext uri="{9D8B030D-6E8A-4147-A177-3AD203B41FA5}">
                      <a16:colId xmlns:a16="http://schemas.microsoft.com/office/drawing/2014/main" val="3392859029"/>
                    </a:ext>
                  </a:extLst>
                </a:gridCol>
                <a:gridCol w="1885879">
                  <a:extLst>
                    <a:ext uri="{9D8B030D-6E8A-4147-A177-3AD203B41FA5}">
                      <a16:colId xmlns:a16="http://schemas.microsoft.com/office/drawing/2014/main" val="2695197511"/>
                    </a:ext>
                  </a:extLst>
                </a:gridCol>
                <a:gridCol w="1977887">
                  <a:extLst>
                    <a:ext uri="{9D8B030D-6E8A-4147-A177-3AD203B41FA5}">
                      <a16:colId xmlns:a16="http://schemas.microsoft.com/office/drawing/2014/main" val="2299241158"/>
                    </a:ext>
                  </a:extLst>
                </a:gridCol>
                <a:gridCol w="2474843">
                  <a:extLst>
                    <a:ext uri="{9D8B030D-6E8A-4147-A177-3AD203B41FA5}">
                      <a16:colId xmlns:a16="http://schemas.microsoft.com/office/drawing/2014/main" val="2741464562"/>
                    </a:ext>
                  </a:extLst>
                </a:gridCol>
                <a:gridCol w="2408582">
                  <a:extLst>
                    <a:ext uri="{9D8B030D-6E8A-4147-A177-3AD203B41FA5}">
                      <a16:colId xmlns:a16="http://schemas.microsoft.com/office/drawing/2014/main" val="797313671"/>
                    </a:ext>
                  </a:extLst>
                </a:gridCol>
              </a:tblGrid>
              <a:tr h="448056">
                <a:tc rowSpan="1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+mn-lt"/>
                          <a:ea typeface="Calibre Light"/>
                          <a:cs typeface="Calibre Light"/>
                        </a:rPr>
                        <a:t>Models</a:t>
                      </a:r>
                    </a:p>
                  </a:txBody>
                  <a:tcPr marL="68580" marR="6858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Model Number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Rating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Internal batteries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Battery configuration (UPS)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e Light"/>
                          <a:cs typeface="Calibre Light"/>
                        </a:rPr>
                        <a:t>Extended runtime </a:t>
                      </a:r>
                      <a:r>
                        <a:rPr lang="en-US" sz="1200" dirty="0" err="1">
                          <a:effectLst/>
                          <a:latin typeface="+mn-lt"/>
                          <a:ea typeface="Calibre Light"/>
                          <a:cs typeface="Calibre Light"/>
                        </a:rPr>
                        <a:t>capabillty</a:t>
                      </a:r>
                      <a:r>
                        <a:rPr lang="en-US" sz="1200" dirty="0">
                          <a:effectLst/>
                          <a:latin typeface="+mn-lt"/>
                          <a:ea typeface="Calibre Light"/>
                          <a:cs typeface="Calibre Light"/>
                        </a:rPr>
                        <a:t> and EBC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095087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e Ligh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EDGE-750IMT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750VA / 630W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x 12V x 9Ahr (24V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493512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e Ligh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EDGE-1000IMT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1000VA / 900W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x 12V x 10Ahr (24V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570132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e Ligh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EDGE-1500IMT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1500VA / 1350W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x 12V x 9Ahr (48V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76156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e Ligh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EDGE-500IRM1U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500VA / 300W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x 6V x 9Ahr (12V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696412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e Ligh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EDGE-1000IRM1U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1000VA / 900W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x 6V x 9Ahr (24V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615924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EDGE-1500IRM1U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1500VA / 1350W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x 6V x 9Ahr (36V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No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83006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EDGE-1500IRT2UXL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1500VA / 1350W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x 12V x 9Ahr (48V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 (GXT5-EBC48VRT2U)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270120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EDGE-22000IRT2UXL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2200VA / 1980W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x 12V x 7Ahr (72V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 (GXT5-EBC72VRT2U)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586105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EDGE-3000IRT2UXL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3000VA / 2700W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x 12V x 10Ahr (72V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 (GXT5-EBC72VRT2U)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366289"/>
                  </a:ext>
                </a:extLst>
              </a:tr>
              <a:tr h="283549">
                <a:tc vMerge="1"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+mn-lt"/>
                        <a:ea typeface="Calibre Light"/>
                        <a:cs typeface="Calibre Light"/>
                      </a:endParaRPr>
                    </a:p>
                  </a:txBody>
                  <a:tcPr marL="68580" marR="6858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EDGE-3000IRT3UXL</a:t>
                      </a: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3000VA / 2700W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x 12V x 10Ahr (72V DC)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15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e Light"/>
                          <a:cs typeface="Calibre Light"/>
                        </a:rPr>
                        <a:t>Yes (GXT5-EBC72VRT2U)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0748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766B615F-E7C1-4B7A-9A92-EBC68D0F8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0742" y="2782634"/>
            <a:ext cx="45036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3DD671-4231-4843-968B-29DE2A4022D9}"/>
              </a:ext>
            </a:extLst>
          </p:cNvPr>
          <p:cNvSpPr/>
          <p:nvPr/>
        </p:nvSpPr>
        <p:spPr>
          <a:xfrm>
            <a:off x="710219" y="4645659"/>
            <a:ext cx="7682616" cy="14311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Internal recharge time: 3 hours @ 90% typical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Internal charger: 	1.5 Amps for Tower and 1U Rack models</a:t>
            </a:r>
          </a:p>
          <a:p>
            <a:pPr lvl="5">
              <a:spcBef>
                <a:spcPts val="600"/>
              </a:spcBef>
            </a:pPr>
            <a:r>
              <a:rPr lang="en-US" dirty="0"/>
              <a:t>3 Amps for 1500/2200/3000VA Rack/Tower models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Advanced charger with 3 stages profile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4664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43100DB-CDCB-4490-A10A-11D37EF2E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Vertiv™ EDGE External battery cabinets</a:t>
            </a: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9C7BC-3FE0-4418-8CFF-FDD7ECB1C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75E2FE-C81D-274B-B2F2-EB6FDAA0DFC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6F3CA8-F2DB-467A-BB0A-AB673531112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74" t="28365" b="31314"/>
          <a:stretch/>
        </p:blipFill>
        <p:spPr>
          <a:xfrm>
            <a:off x="7408198" y="1233407"/>
            <a:ext cx="4001729" cy="12157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02BF623-9D65-4D3B-AC37-6F9E289E8FB7}"/>
              </a:ext>
            </a:extLst>
          </p:cNvPr>
          <p:cNvSpPr/>
          <p:nvPr/>
        </p:nvSpPr>
        <p:spPr>
          <a:xfrm>
            <a:off x="7747356" y="913238"/>
            <a:ext cx="29540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Vertiv™ EDGE 1.5kVA RT 2U</a:t>
            </a:r>
            <a:endParaRPr lang="es-ES" sz="1600" b="1" dirty="0">
              <a:solidFill>
                <a:schemeClr val="tx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D11B32-048A-40C9-B1C8-3C024D1F89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2376" b="18914"/>
          <a:stretch/>
        </p:blipFill>
        <p:spPr>
          <a:xfrm>
            <a:off x="7692511" y="2888296"/>
            <a:ext cx="3327941" cy="121578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B7A6690-2B8F-42F0-B546-B4AF3E7B93F1}"/>
              </a:ext>
            </a:extLst>
          </p:cNvPr>
          <p:cNvSpPr/>
          <p:nvPr/>
        </p:nvSpPr>
        <p:spPr>
          <a:xfrm>
            <a:off x="7408198" y="2542863"/>
            <a:ext cx="43266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</a:rPr>
              <a:t>Vertiv™ GXT5 48V external battery cabinet</a:t>
            </a:r>
            <a:endParaRPr lang="es-ES" sz="1600" b="1" dirty="0">
              <a:solidFill>
                <a:schemeClr val="tx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C57F04-3E60-4264-8378-BB9CBCA7241F}"/>
              </a:ext>
            </a:extLst>
          </p:cNvPr>
          <p:cNvSpPr/>
          <p:nvPr/>
        </p:nvSpPr>
        <p:spPr>
          <a:xfrm>
            <a:off x="2330325" y="5987534"/>
            <a:ext cx="72856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Same EBCs in both Vertiv EDGE and Vertiv GXT5 product families means stock simplification for our Partners and Customers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4A1AB3-F2B3-49EA-93DC-088C720BC012}"/>
              </a:ext>
            </a:extLst>
          </p:cNvPr>
          <p:cNvSpPr/>
          <p:nvPr/>
        </p:nvSpPr>
        <p:spPr>
          <a:xfrm>
            <a:off x="7350124" y="4683068"/>
            <a:ext cx="4326697" cy="86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4" indent="-285750" defTabSz="180975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1600" dirty="0"/>
              <a:t>No need of configuration at LCD about quantity of external battery cabinets. </a:t>
            </a:r>
          </a:p>
          <a:p>
            <a:pPr marL="358775" lvl="4" indent="-285750" defTabSz="180975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1600" dirty="0"/>
              <a:t>Make easier configuration for the user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5D1B324F-6513-4119-A41C-E90E94477FAA}"/>
              </a:ext>
            </a:extLst>
          </p:cNvPr>
          <p:cNvSpPr/>
          <p:nvPr/>
        </p:nvSpPr>
        <p:spPr>
          <a:xfrm>
            <a:off x="7292764" y="4683067"/>
            <a:ext cx="230867" cy="86946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2369819D-33C5-426D-A487-6D988FFEDA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1000" y="1028702"/>
            <a:ext cx="6874798" cy="4958832"/>
          </a:xfrm>
        </p:spPr>
        <p:txBody>
          <a:bodyPr>
            <a:normAutofit/>
          </a:bodyPr>
          <a:lstStyle/>
          <a:p>
            <a:r>
              <a:rPr lang="en-US" sz="1800" b="0" dirty="0"/>
              <a:t>Vertiv™ EDGE uses </a:t>
            </a:r>
            <a:r>
              <a:rPr lang="en-US" sz="1800" b="0" dirty="0">
                <a:solidFill>
                  <a:schemeClr val="tx2"/>
                </a:solidFill>
              </a:rPr>
              <a:t>external battery cabinets (EBCs) </a:t>
            </a:r>
            <a:r>
              <a:rPr lang="en-US" sz="1800" b="0" dirty="0"/>
              <a:t>in selected ratings for those applications requiring  a long backup time</a:t>
            </a:r>
          </a:p>
          <a:p>
            <a:r>
              <a:rPr lang="en-US" sz="1800" b="0" dirty="0">
                <a:solidFill>
                  <a:schemeClr val="tx2"/>
                </a:solidFill>
              </a:rPr>
              <a:t>Same EBCs used in Vertiv™ GXT5 models</a:t>
            </a:r>
          </a:p>
          <a:p>
            <a:r>
              <a:rPr lang="en-US" sz="1800" b="0" dirty="0"/>
              <a:t>Ratings compatible with external battery cabinets:</a:t>
            </a:r>
          </a:p>
          <a:p>
            <a:pPr marL="628650" indent="-342900">
              <a:buFont typeface="Wingdings" panose="05000000000000000000" pitchFamily="2" charset="2"/>
              <a:buChar char="Ø"/>
            </a:pPr>
            <a:r>
              <a:rPr lang="en-US" sz="1800" b="0" dirty="0"/>
              <a:t>1500VA RT 2U (</a:t>
            </a:r>
            <a:r>
              <a:rPr lang="es-ES" sz="1800" b="0" dirty="0"/>
              <a:t>EDGE-1500IRT2UXL)</a:t>
            </a:r>
          </a:p>
          <a:p>
            <a:pPr marL="1071563" lvl="1" indent="-354013">
              <a:buFont typeface="Wingdings" panose="05000000000000000000" pitchFamily="2" charset="2"/>
              <a:buChar char="ü"/>
            </a:pPr>
            <a:r>
              <a:rPr lang="en-US" sz="1600" b="0" dirty="0"/>
              <a:t>Compatible EBC: GXT5-EBC48VRT2U</a:t>
            </a:r>
            <a:endParaRPr lang="es-ES" sz="1600" b="0" dirty="0"/>
          </a:p>
          <a:p>
            <a:pPr marL="628650" indent="-342900">
              <a:buFont typeface="Wingdings" panose="05000000000000000000" pitchFamily="2" charset="2"/>
              <a:buChar char="Ø"/>
            </a:pPr>
            <a:r>
              <a:rPr lang="en-US" sz="1800" b="0" dirty="0"/>
              <a:t>2</a:t>
            </a:r>
            <a:r>
              <a:rPr lang="es-ES" sz="1800" b="0" dirty="0"/>
              <a:t>200VA RT 2U </a:t>
            </a:r>
            <a:r>
              <a:rPr lang="en-US" sz="1800" b="0" dirty="0"/>
              <a:t>(</a:t>
            </a:r>
            <a:r>
              <a:rPr lang="es-ES" sz="1800" b="0" dirty="0"/>
              <a:t>EDGE-2200IRT2UXL)</a:t>
            </a:r>
          </a:p>
          <a:p>
            <a:pPr marL="1071563" lvl="1" indent="-342900">
              <a:buFont typeface="Wingdings" panose="05000000000000000000" pitchFamily="2" charset="2"/>
              <a:buChar char="ü"/>
            </a:pPr>
            <a:r>
              <a:rPr lang="en-US" sz="1600" dirty="0"/>
              <a:t>Compatible EBC: GXT5-EBC72VRT2U</a:t>
            </a:r>
            <a:endParaRPr lang="es-ES" sz="1600" b="0" dirty="0"/>
          </a:p>
          <a:p>
            <a:pPr marL="628650" indent="-342900">
              <a:buFont typeface="Wingdings" panose="05000000000000000000" pitchFamily="2" charset="2"/>
              <a:buChar char="Ø"/>
            </a:pPr>
            <a:r>
              <a:rPr lang="en-US" sz="1800" b="0" dirty="0"/>
              <a:t>30</a:t>
            </a:r>
            <a:r>
              <a:rPr lang="es-ES" sz="1800" b="0" dirty="0"/>
              <a:t>00VA RT 2U </a:t>
            </a:r>
            <a:r>
              <a:rPr lang="en-US" sz="1800" b="0" dirty="0"/>
              <a:t>(</a:t>
            </a:r>
            <a:r>
              <a:rPr lang="es-ES" sz="1800" b="0" dirty="0"/>
              <a:t>EDGE-3000IRT2UXL)</a:t>
            </a:r>
          </a:p>
          <a:p>
            <a:pPr marL="1071563" lvl="1" indent="-342900"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/>
                </a:solidFill>
              </a:rPr>
              <a:t>Compatible EBC: </a:t>
            </a:r>
            <a:r>
              <a:rPr lang="en-US" sz="1600" dirty="0"/>
              <a:t>GXT5-EBC72VRT2U</a:t>
            </a:r>
            <a:endParaRPr lang="es-ES" sz="1600" dirty="0"/>
          </a:p>
          <a:p>
            <a:pPr marL="628650" indent="-342900">
              <a:buFont typeface="Wingdings" panose="05000000000000000000" pitchFamily="2" charset="2"/>
              <a:buChar char="Ø"/>
            </a:pPr>
            <a:r>
              <a:rPr lang="es-ES" sz="1800" b="0" dirty="0"/>
              <a:t>3000VA RT 3U </a:t>
            </a:r>
            <a:r>
              <a:rPr lang="en-US" sz="1800" b="0" dirty="0"/>
              <a:t>(</a:t>
            </a:r>
            <a:r>
              <a:rPr lang="es-ES" sz="1800" b="0" dirty="0"/>
              <a:t>EDGE-3000IRT3UXL)</a:t>
            </a:r>
          </a:p>
          <a:p>
            <a:pPr marL="1071563" lvl="1" indent="-342900"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/>
                </a:solidFill>
              </a:rPr>
              <a:t>Compatible EBC: </a:t>
            </a:r>
            <a:r>
              <a:rPr lang="en-US" sz="1600" dirty="0"/>
              <a:t>GXT5-EBC72VRT2U</a:t>
            </a:r>
            <a:endParaRPr lang="es-ES" sz="1600" dirty="0"/>
          </a:p>
          <a:p>
            <a:r>
              <a:rPr lang="en-US" sz="1800" b="0" dirty="0"/>
              <a:t>Vertiv EDGE features </a:t>
            </a:r>
            <a:r>
              <a:rPr lang="en-US" sz="1800" b="0" dirty="0">
                <a:solidFill>
                  <a:schemeClr val="tx2"/>
                </a:solidFill>
              </a:rPr>
              <a:t>automatic battery detection</a:t>
            </a:r>
            <a:r>
              <a:rPr lang="en-US" sz="1800" b="0" dirty="0"/>
              <a:t>. Use a dedicated cable and the UPS will automatically recognize the EBC connected.</a:t>
            </a:r>
          </a:p>
          <a:p>
            <a:r>
              <a:rPr lang="en-US" sz="1800" b="0" dirty="0"/>
              <a:t>It is possible to connect </a:t>
            </a:r>
            <a:r>
              <a:rPr lang="en-US" sz="1800" b="0" dirty="0">
                <a:solidFill>
                  <a:schemeClr val="tx2"/>
                </a:solidFill>
              </a:rPr>
              <a:t>up to 6 external battery cabinets</a:t>
            </a:r>
            <a:endParaRPr lang="es-ES" sz="1800" b="0" dirty="0">
              <a:solidFill>
                <a:schemeClr val="tx2"/>
              </a:solidFill>
            </a:endParaRPr>
          </a:p>
          <a:p>
            <a:pPr marL="628650" indent="-342900">
              <a:buFont typeface="Wingdings" panose="05000000000000000000" pitchFamily="2" charset="2"/>
              <a:buChar char="Ø"/>
            </a:pPr>
            <a:endParaRPr lang="es-ES" b="0" dirty="0"/>
          </a:p>
          <a:p>
            <a:pPr marL="628650" indent="-342900">
              <a:buFont typeface="Wingdings" panose="05000000000000000000" pitchFamily="2" charset="2"/>
              <a:buChar char="Ø"/>
            </a:pPr>
            <a:endParaRPr lang="es-ES" b="0" dirty="0"/>
          </a:p>
          <a:p>
            <a:pPr marL="628650" indent="-342900">
              <a:buFont typeface="Wingdings" panose="05000000000000000000" pitchFamily="2" charset="2"/>
              <a:buChar char="Ø"/>
            </a:pPr>
            <a:endParaRPr lang="es-ES" b="0" dirty="0"/>
          </a:p>
          <a:p>
            <a:pPr marL="628650" indent="-342900">
              <a:buFont typeface="Wingdings" panose="05000000000000000000" pitchFamily="2" charset="2"/>
              <a:buChar char="Ø"/>
            </a:pPr>
            <a:endParaRPr lang="es-ES" b="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D3ABC7C-0C93-4B0B-A8FB-7A621DA1D77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9877" y="154964"/>
            <a:ext cx="1126309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10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376BFE82-91E3-46A1-B296-464068AD272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50" t="38952" r="5450" b="8843"/>
          <a:stretch/>
        </p:blipFill>
        <p:spPr>
          <a:xfrm>
            <a:off x="5625806" y="2078852"/>
            <a:ext cx="6125688" cy="302789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9FC56CA-3BA0-46E0-8454-8FB528E3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Vertiv™ EDGE External battery cabinets autodetection</a:t>
            </a: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6B140-EABA-484D-83C0-4E481E231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1730" y="6459400"/>
            <a:ext cx="500270" cy="203476"/>
          </a:xfrm>
        </p:spPr>
        <p:txBody>
          <a:bodyPr/>
          <a:lstStyle/>
          <a:p>
            <a:fld id="{460C1CE4-C3DB-4E74-8633-A62624ED6CBF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A7A94C-E8D6-4983-A805-FB9AD18CA49B}"/>
              </a:ext>
            </a:extLst>
          </p:cNvPr>
          <p:cNvSpPr/>
          <p:nvPr/>
        </p:nvSpPr>
        <p:spPr>
          <a:xfrm>
            <a:off x="7887047" y="2993007"/>
            <a:ext cx="581943" cy="361718"/>
          </a:xfrm>
          <a:prstGeom prst="rect">
            <a:avLst/>
          </a:prstGeom>
          <a:noFill/>
          <a:ln w="34925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5707C8-BBD9-4740-A05F-2B461218947A}"/>
              </a:ext>
            </a:extLst>
          </p:cNvPr>
          <p:cNvSpPr/>
          <p:nvPr/>
        </p:nvSpPr>
        <p:spPr>
          <a:xfrm>
            <a:off x="6478891" y="3516226"/>
            <a:ext cx="5220763" cy="290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 err="1">
                <a:solidFill>
                  <a:schemeClr val="tx2"/>
                </a:solidFill>
              </a:rPr>
              <a:t>Connector</a:t>
            </a:r>
            <a:r>
              <a:rPr lang="es-ES" sz="1400" b="1" dirty="0">
                <a:solidFill>
                  <a:schemeClr val="tx2"/>
                </a:solidFill>
              </a:rPr>
              <a:t> </a:t>
            </a:r>
            <a:r>
              <a:rPr lang="es-ES" sz="1400" b="1" dirty="0" err="1">
                <a:solidFill>
                  <a:schemeClr val="tx2"/>
                </a:solidFill>
              </a:rPr>
              <a:t>for</a:t>
            </a:r>
            <a:r>
              <a:rPr lang="es-ES" sz="1400" b="1" dirty="0">
                <a:solidFill>
                  <a:schemeClr val="tx2"/>
                </a:solidFill>
              </a:rPr>
              <a:t> </a:t>
            </a:r>
            <a:r>
              <a:rPr lang="es-ES" sz="1400" b="1" dirty="0" err="1">
                <a:solidFill>
                  <a:schemeClr val="tx2"/>
                </a:solidFill>
              </a:rPr>
              <a:t>automatic</a:t>
            </a:r>
            <a:r>
              <a:rPr lang="es-ES" sz="1400" b="1" dirty="0">
                <a:solidFill>
                  <a:schemeClr val="tx2"/>
                </a:solidFill>
              </a:rPr>
              <a:t> </a:t>
            </a:r>
            <a:r>
              <a:rPr lang="es-ES" sz="1400" b="1" dirty="0" err="1">
                <a:solidFill>
                  <a:schemeClr val="tx2"/>
                </a:solidFill>
              </a:rPr>
              <a:t>battery</a:t>
            </a:r>
            <a:r>
              <a:rPr lang="es-ES" sz="1400" b="1" dirty="0">
                <a:solidFill>
                  <a:schemeClr val="tx2"/>
                </a:solidFill>
              </a:rPr>
              <a:t> </a:t>
            </a:r>
            <a:r>
              <a:rPr lang="es-ES" sz="1400" b="1" dirty="0" err="1">
                <a:solidFill>
                  <a:schemeClr val="tx2"/>
                </a:solidFill>
              </a:rPr>
              <a:t>cabinet</a:t>
            </a:r>
            <a:r>
              <a:rPr lang="es-ES" sz="1400" b="1" dirty="0">
                <a:solidFill>
                  <a:schemeClr val="tx2"/>
                </a:solidFill>
              </a:rPr>
              <a:t> </a:t>
            </a:r>
            <a:r>
              <a:rPr lang="es-ES" sz="1400" b="1" dirty="0" err="1">
                <a:solidFill>
                  <a:schemeClr val="tx2"/>
                </a:solidFill>
              </a:rPr>
              <a:t>detection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A28BF6-D72D-4AAD-B15A-1AAE832682CE}"/>
              </a:ext>
            </a:extLst>
          </p:cNvPr>
          <p:cNvSpPr/>
          <p:nvPr/>
        </p:nvSpPr>
        <p:spPr>
          <a:xfrm>
            <a:off x="9031354" y="4200742"/>
            <a:ext cx="382932" cy="361718"/>
          </a:xfrm>
          <a:prstGeom prst="rect">
            <a:avLst/>
          </a:prstGeom>
          <a:noFill/>
          <a:ln w="34925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9B5EB9-A470-45F6-BEE1-AC6B5ECA298D}"/>
              </a:ext>
            </a:extLst>
          </p:cNvPr>
          <p:cNvCxnSpPr>
            <a:cxnSpLocks/>
          </p:cNvCxnSpPr>
          <p:nvPr/>
        </p:nvCxnSpPr>
        <p:spPr>
          <a:xfrm flipH="1" flipV="1">
            <a:off x="8468992" y="3197679"/>
            <a:ext cx="478865" cy="376014"/>
          </a:xfrm>
          <a:prstGeom prst="straightConnector1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3E6BF12-F335-4EC9-9C98-6C14FC839C7F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9031354" y="3806382"/>
            <a:ext cx="191466" cy="394360"/>
          </a:xfrm>
          <a:prstGeom prst="straightConnector1">
            <a:avLst/>
          </a:prstGeom>
          <a:ln w="2540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B07F4AF-42C9-4FFF-89C0-6322B9203899}"/>
              </a:ext>
            </a:extLst>
          </p:cNvPr>
          <p:cNvSpPr/>
          <p:nvPr/>
        </p:nvSpPr>
        <p:spPr>
          <a:xfrm>
            <a:off x="9212586" y="1705265"/>
            <a:ext cx="259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" algn="ctr">
              <a:spcBef>
                <a:spcPts val="200"/>
              </a:spcBef>
              <a:spcAft>
                <a:spcPts val="200"/>
              </a:spcAft>
            </a:pPr>
            <a:r>
              <a:rPr lang="en-US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EDGE 1500VA RT 2Us</a:t>
            </a:r>
            <a:endParaRPr lang="es-ES" sz="2000" dirty="0">
              <a:effectLst/>
              <a:latin typeface="LucidaSans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296389-731E-4651-9CDF-EF67C0363C46}"/>
              </a:ext>
            </a:extLst>
          </p:cNvPr>
          <p:cNvSpPr/>
          <p:nvPr/>
        </p:nvSpPr>
        <p:spPr>
          <a:xfrm>
            <a:off x="8506242" y="5258066"/>
            <a:ext cx="329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" algn="ctr">
              <a:spcBef>
                <a:spcPts val="200"/>
              </a:spcBef>
              <a:spcAft>
                <a:spcPts val="200"/>
              </a:spcAft>
            </a:pPr>
            <a:r>
              <a:rPr lang="en-US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EDGE 2200 / 3000VA RT 2Us</a:t>
            </a:r>
            <a:endParaRPr lang="es-ES" sz="2000" dirty="0">
              <a:effectLst/>
              <a:latin typeface="LucidaSans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F8FAEE2-5B55-45B9-926E-FA25FB1ADD6E}"/>
              </a:ext>
            </a:extLst>
          </p:cNvPr>
          <p:cNvSpPr/>
          <p:nvPr/>
        </p:nvSpPr>
        <p:spPr>
          <a:xfrm>
            <a:off x="381001" y="1083207"/>
            <a:ext cx="5113015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2" indent="-180975" defTabSz="180975">
              <a:spcAft>
                <a:spcPts val="600"/>
              </a:spcAft>
            </a:pPr>
            <a:r>
              <a:rPr lang="en-US" b="1" dirty="0">
                <a:solidFill>
                  <a:schemeClr val="tx2"/>
                </a:solidFill>
                <a:cs typeface="Arial"/>
              </a:rPr>
              <a:t>External battery cabinets:</a:t>
            </a:r>
          </a:p>
          <a:p>
            <a:pPr marL="452481" lvl="3" indent="-285750" defTabSz="180975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U</a:t>
            </a:r>
            <a:r>
              <a:rPr lang="es-ES" sz="1600" dirty="0"/>
              <a:t>p </a:t>
            </a:r>
            <a:r>
              <a:rPr lang="es-ES" sz="1600" dirty="0" err="1"/>
              <a:t>to</a:t>
            </a:r>
            <a:r>
              <a:rPr lang="es-ES" sz="1600" dirty="0">
                <a:solidFill>
                  <a:srgbClr val="4D4D4D"/>
                </a:solidFill>
              </a:rPr>
              <a:t> 6 </a:t>
            </a:r>
            <a:r>
              <a:rPr lang="es-ES" sz="1600" dirty="0" err="1"/>
              <a:t>external</a:t>
            </a:r>
            <a:r>
              <a:rPr lang="es-ES" sz="1600" dirty="0"/>
              <a:t> </a:t>
            </a:r>
            <a:r>
              <a:rPr lang="es-ES" sz="1600" dirty="0" err="1"/>
              <a:t>battery</a:t>
            </a:r>
            <a:r>
              <a:rPr lang="es-ES" sz="1600" dirty="0"/>
              <a:t> </a:t>
            </a:r>
            <a:r>
              <a:rPr lang="es-ES" sz="1600" dirty="0" err="1"/>
              <a:t>cabinets</a:t>
            </a:r>
            <a:endParaRPr lang="es-ES" sz="1600" dirty="0"/>
          </a:p>
          <a:p>
            <a:pPr marL="452481" lvl="3" indent="-285750" defTabSz="180975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Same EBCs as Vertiv GXT5 micro UPS</a:t>
            </a:r>
          </a:p>
          <a:p>
            <a:pPr marL="452481" lvl="3" indent="-285750" defTabSz="180975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2Us height (88 mm)</a:t>
            </a:r>
          </a:p>
          <a:p>
            <a:pPr marL="452481" lvl="3" indent="-285750" defTabSz="180975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Proper connection of battery cabinets requires</a:t>
            </a:r>
          </a:p>
          <a:p>
            <a:pPr marL="909669" lvl="4" indent="-285750" defTabSz="180975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Power cable (3 poles, power)</a:t>
            </a:r>
          </a:p>
          <a:p>
            <a:pPr marL="909669" lvl="4" indent="-285750" defTabSz="180975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Battery detection (2 wires, signal)</a:t>
            </a:r>
          </a:p>
          <a:p>
            <a:pPr marL="909669" lvl="4" indent="-285750" defTabSz="180975"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44B7740-2AA9-472C-9095-795F95C240F8}"/>
              </a:ext>
            </a:extLst>
          </p:cNvPr>
          <p:cNvSpPr/>
          <p:nvPr/>
        </p:nvSpPr>
        <p:spPr>
          <a:xfrm>
            <a:off x="435950" y="4157754"/>
            <a:ext cx="508092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81" lvl="3" indent="-285750" defTabSz="180975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166731" lvl="3" defTabSz="180975">
              <a:spcBef>
                <a:spcPts val="0"/>
              </a:spcBef>
              <a:spcAft>
                <a:spcPts val="300"/>
              </a:spcAft>
            </a:pPr>
            <a:endParaRPr lang="en-US" sz="1600" dirty="0">
              <a:solidFill>
                <a:schemeClr val="tx2"/>
              </a:solidFill>
            </a:endParaRPr>
          </a:p>
          <a:p>
            <a:pPr marL="166731" lvl="3" defTabSz="180975">
              <a:spcAft>
                <a:spcPts val="300"/>
              </a:spcAft>
            </a:pPr>
            <a:r>
              <a:rPr lang="en-US" b="1" dirty="0">
                <a:solidFill>
                  <a:schemeClr val="tx2"/>
                </a:solidFill>
              </a:rPr>
              <a:t>Key advantages of a</a:t>
            </a:r>
            <a:r>
              <a:rPr lang="en-US" sz="1600" b="1" dirty="0">
                <a:solidFill>
                  <a:schemeClr val="tx2"/>
                </a:solidFill>
              </a:rPr>
              <a:t>utomatic battery detection feature</a:t>
            </a:r>
            <a:r>
              <a:rPr lang="en-US" sz="1600" dirty="0">
                <a:solidFill>
                  <a:schemeClr val="tx2"/>
                </a:solidFill>
              </a:rPr>
              <a:t>:</a:t>
            </a:r>
          </a:p>
          <a:p>
            <a:pPr marL="622300" lvl="4" indent="-444500" defTabSz="180975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1600" dirty="0"/>
              <a:t>No need of configuration at LCD about quantity of external battery cabinets. </a:t>
            </a:r>
          </a:p>
          <a:p>
            <a:pPr marL="622300" lvl="4" indent="-444500" defTabSz="180975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1600" dirty="0"/>
              <a:t>Make easier configuration for the user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5EA838-A26D-4F37-BFDF-9FCFD0795CAB}"/>
              </a:ext>
            </a:extLst>
          </p:cNvPr>
          <p:cNvSpPr/>
          <p:nvPr/>
        </p:nvSpPr>
        <p:spPr>
          <a:xfrm>
            <a:off x="7885139" y="2288947"/>
            <a:ext cx="581943" cy="470610"/>
          </a:xfrm>
          <a:prstGeom prst="rect">
            <a:avLst/>
          </a:prstGeom>
          <a:noFill/>
          <a:ln w="349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13B3C75-4DD2-4A15-BAF1-32C9ABF5430B}"/>
              </a:ext>
            </a:extLst>
          </p:cNvPr>
          <p:cNvCxnSpPr>
            <a:cxnSpLocks/>
          </p:cNvCxnSpPr>
          <p:nvPr/>
        </p:nvCxnSpPr>
        <p:spPr>
          <a:xfrm>
            <a:off x="7340600" y="1441464"/>
            <a:ext cx="553505" cy="875790"/>
          </a:xfrm>
          <a:prstGeom prst="straightConnector1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64179170-FFC6-43F6-89D9-969C0E54B094}"/>
              </a:ext>
            </a:extLst>
          </p:cNvPr>
          <p:cNvSpPr/>
          <p:nvPr/>
        </p:nvSpPr>
        <p:spPr>
          <a:xfrm>
            <a:off x="6201939" y="1062936"/>
            <a:ext cx="23959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/>
              <a:t>Power </a:t>
            </a:r>
            <a:r>
              <a:rPr lang="es-ES" sz="1400" b="1" dirty="0" err="1"/>
              <a:t>battery</a:t>
            </a:r>
            <a:r>
              <a:rPr lang="es-ES" sz="1400" b="1" dirty="0"/>
              <a:t> </a:t>
            </a:r>
            <a:r>
              <a:rPr lang="es-ES" sz="1400" b="1" dirty="0" err="1"/>
              <a:t>connector</a:t>
            </a:r>
            <a:endParaRPr lang="es-ES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AE29B48-CE12-446F-AF2E-873DDBC8DA2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9877" y="154964"/>
            <a:ext cx="1126309" cy="1080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6736EAC8-6D39-4536-9744-863A636E6352}"/>
              </a:ext>
            </a:extLst>
          </p:cNvPr>
          <p:cNvSpPr/>
          <p:nvPr/>
        </p:nvSpPr>
        <p:spPr>
          <a:xfrm>
            <a:off x="6081392" y="3889624"/>
            <a:ext cx="581943" cy="470610"/>
          </a:xfrm>
          <a:prstGeom prst="rect">
            <a:avLst/>
          </a:prstGeom>
          <a:noFill/>
          <a:ln w="349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DB25A66-2FBE-441C-AE7D-3192AFE3F2E9}"/>
              </a:ext>
            </a:extLst>
          </p:cNvPr>
          <p:cNvCxnSpPr>
            <a:cxnSpLocks/>
            <a:endCxn id="22" idx="0"/>
          </p:cNvCxnSpPr>
          <p:nvPr/>
        </p:nvCxnSpPr>
        <p:spPr>
          <a:xfrm flipH="1">
            <a:off x="6372364" y="1453955"/>
            <a:ext cx="968236" cy="2435669"/>
          </a:xfrm>
          <a:prstGeom prst="straightConnector1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58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76414"/>
      </p:ext>
    </p:extLst>
  </p:cSld>
  <p:clrMapOvr>
    <a:masterClrMapping/>
  </p:clrMapOvr>
</p:sld>
</file>

<file path=ppt/theme/theme1.xml><?xml version="1.0" encoding="utf-8"?>
<a:theme xmlns:a="http://schemas.openxmlformats.org/drawingml/2006/main" name="Vertiv">
  <a:themeElements>
    <a:clrScheme name="Vertiv Colors">
      <a:dk1>
        <a:srgbClr val="000000"/>
      </a:dk1>
      <a:lt1>
        <a:srgbClr val="FFFFFF"/>
      </a:lt1>
      <a:dk2>
        <a:srgbClr val="FB5B1B"/>
      </a:dk2>
      <a:lt2>
        <a:srgbClr val="787878"/>
      </a:lt2>
      <a:accent1>
        <a:srgbClr val="FE5B1B"/>
      </a:accent1>
      <a:accent2>
        <a:srgbClr val="FFAA00"/>
      </a:accent2>
      <a:accent3>
        <a:srgbClr val="64A543"/>
      </a:accent3>
      <a:accent4>
        <a:srgbClr val="C6273C"/>
      </a:accent4>
      <a:accent5>
        <a:srgbClr val="0076A8"/>
      </a:accent5>
      <a:accent6>
        <a:srgbClr val="FE5B1B"/>
      </a:accent6>
      <a:hlink>
        <a:srgbClr val="0076A8"/>
      </a:hlink>
      <a:folHlink>
        <a:srgbClr val="77777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rtiv-Agile-Logo-PowerPoint-Template.potx" id="{DED55825-54C1-4471-B404-AE009AB473F8}" vid="{DFD47338-E897-4FF1-9464-C3CA21D16A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371E882FD7E943BFF7DD649A950AF5" ma:contentTypeVersion="9" ma:contentTypeDescription="Create a new document." ma:contentTypeScope="" ma:versionID="e65a78ad5ff65a91d29fec7b118d353f">
  <xsd:schema xmlns:xsd="http://www.w3.org/2001/XMLSchema" xmlns:xs="http://www.w3.org/2001/XMLSchema" xmlns:p="http://schemas.microsoft.com/office/2006/metadata/properties" xmlns:ns2="9f6f619a-9d00-4d0e-81ae-d52dfed46fa6" targetNamespace="http://schemas.microsoft.com/office/2006/metadata/properties" ma:root="true" ma:fieldsID="4efcf571cd8dd395397fececbb2d147e" ns2:_="">
    <xsd:import namespace="9f6f619a-9d00-4d0e-81ae-d52dfed46f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f619a-9d00-4d0e-81ae-d52dfed46f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084AAF-1C8F-4927-9795-C4EDC63850AA}"/>
</file>

<file path=customXml/itemProps2.xml><?xml version="1.0" encoding="utf-8"?>
<ds:datastoreItem xmlns:ds="http://schemas.openxmlformats.org/officeDocument/2006/customXml" ds:itemID="{0819F447-13E7-49E6-97E0-416D63E70C27}"/>
</file>

<file path=customXml/itemProps3.xml><?xml version="1.0" encoding="utf-8"?>
<ds:datastoreItem xmlns:ds="http://schemas.openxmlformats.org/officeDocument/2006/customXml" ds:itemID="{7D1C1789-02A9-4D0F-986E-B2D30019E806}"/>
</file>

<file path=docProps/app.xml><?xml version="1.0" encoding="utf-8"?>
<Properties xmlns="http://schemas.openxmlformats.org/officeDocument/2006/extended-properties" xmlns:vt="http://schemas.openxmlformats.org/officeDocument/2006/docPropsVTypes">
  <Template>Vertiv-Agile-Logo-PowerPoint-Template</Template>
  <TotalTime>877</TotalTime>
  <Words>670</Words>
  <Application>Microsoft Office PowerPoint</Application>
  <PresentationFormat>Widescreen</PresentationFormat>
  <Paragraphs>145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PMingLiU</vt:lpstr>
      <vt:lpstr>SimSun</vt:lpstr>
      <vt:lpstr>Arial</vt:lpstr>
      <vt:lpstr>Calibre Light</vt:lpstr>
      <vt:lpstr>Calibri</vt:lpstr>
      <vt:lpstr>Georgia</vt:lpstr>
      <vt:lpstr>LucidaSans</vt:lpstr>
      <vt:lpstr>Times New Roman</vt:lpstr>
      <vt:lpstr>Wingdings</vt:lpstr>
      <vt:lpstr>Vertiv</vt:lpstr>
      <vt:lpstr>Vertiv™ EDGE UPS Superior Power Protection  for Edge Applications</vt:lpstr>
      <vt:lpstr>Vertiv™ EDGE 1ph UPS</vt:lpstr>
      <vt:lpstr>Vertiv™ EDGE battery configuration</vt:lpstr>
      <vt:lpstr>Vertiv™ EDGE External battery cabinets</vt:lpstr>
      <vt:lpstr>Vertiv™ EDGE External battery cabinets autodetection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– Read This!</dc:title>
  <dc:creator>Rascon, Miguel</dc:creator>
  <cp:lastModifiedBy>Rascon, Miguel</cp:lastModifiedBy>
  <cp:revision>262</cp:revision>
  <cp:lastPrinted>2019-11-21T16:21:33Z</cp:lastPrinted>
  <dcterms:created xsi:type="dcterms:W3CDTF">2019-11-07T14:38:11Z</dcterms:created>
  <dcterms:modified xsi:type="dcterms:W3CDTF">2020-06-16T08:02:07Z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0x010100E5371E882FD7E943BFF7DD649A950AF5</vt:lpwstr>
  </property>
</Properties>
</file>